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686" r:id="rId3"/>
    <p:sldMasterId id="2147483700" r:id="rId4"/>
  </p:sldMasterIdLst>
  <p:notesMasterIdLst>
    <p:notesMasterId r:id="rId39"/>
  </p:notesMasterIdLst>
  <p:handoutMasterIdLst>
    <p:handoutMasterId r:id="rId40"/>
  </p:handoutMasterIdLst>
  <p:sldIdLst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</p:sldIdLst>
  <p:sldSz cx="9144000" cy="6858000" type="screen4x3"/>
  <p:notesSz cx="6858000" cy="99472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1098AA-6B01-4D86-A5C6-69DD952F0A92}" type="datetimeFigureOut">
              <a:rPr lang="th-TH" smtClean="0"/>
              <a:t>16/07/58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548945-551C-4E68-9547-80E78DADD6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81003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172DE3-CA56-42AB-9D48-DFDC53B5DB3E}" type="datetimeFigureOut">
              <a:rPr lang="th-TH" smtClean="0"/>
              <a:t>16/07/58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B4DAC4-B417-44EC-B475-C3E845035B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31545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913DDA-2EDE-4FB4-9050-53DB99ABFE50}" type="slidenum">
              <a:rPr lang="th-TH" smtClean="0">
                <a:solidFill>
                  <a:prstClr val="black"/>
                </a:solidFill>
              </a:rPr>
              <a:pPr/>
              <a:t>27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4857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th-TH"/>
              <a:t>คลิกเพื่อแก้ไขลักษณะต้นแบบหัวข้อย่อย</a:t>
            </a:r>
          </a:p>
        </p:txBody>
      </p:sp>
      <p:sp>
        <p:nvSpPr>
          <p:cNvPr id="1024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5058833-739A-495C-9337-5301788A901F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37875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7574EF-8A8D-47D8-83EF-FAC043ABA92B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25761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D0B57-EE94-4ABE-BC41-BAB54B244A35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07660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C5ECE2-16C5-4ADA-A234-E00C9A11E19B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4926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54AEE8-50F1-4B37-851E-81689DC94ADA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96991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A84392-7014-4C38-8597-556F88CB7959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32315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1F3FD-D8F4-4CB5-8437-1D5FBA826A0C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183083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542EB4-6C71-4FA9-A0CF-3E1DAF1646BC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223788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CB4B2F-EBDC-47B0-9826-26BEC4974F68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84735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91677B-A8FD-4EFF-BDB8-93E17D0EF4A5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6897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8C6274-37BB-4A92-A80E-9BA2602180FE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999093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4038600" cy="198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4038600"/>
            <a:ext cx="4038600" cy="198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วันที่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ตัวยึดท้ายกระดาษ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6D512DF-C7FB-4268-910D-49A76BBFDB65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26711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457200" y="292100"/>
            <a:ext cx="8229600" cy="57277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6EB7716-73BB-49BA-8F86-99DE696074C5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138912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071EC-7BC4-4EF4-B649-2E658E65B938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6AE15-AF65-4850-AB3B-872A6C1E1DEB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0909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36B4F-E7EA-4B26-A065-941D5A91527F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6CBDB-947F-4020-B82B-53456BCA661D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9990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CF34C-175A-4234-9548-1D18EB42569E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DF888-C594-4744-8BE2-A95114CC3ECF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1194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C5993-C836-4857-933B-D8C4E9FCCB34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5CDF4-7BB7-49C1-9746-8540C798D348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4389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43157-A13C-4F95-9E69-55C18D434E96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7AE4B-1B7B-434C-8BFA-1144D12BC57F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8012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9B064-3DDC-470F-99E2-ABFAE88D4A69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CB0DF-794C-4E2E-9196-3B790EC91C9C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7958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79592-1F35-4328-A134-E0F75B2C1381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69B7A-81C7-48C6-9D8F-4F4832E24478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206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F19BC-7788-425F-87CB-34D8CF70E574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F81E2-CA7A-4C76-8D51-6DD492D1374E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5857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73EBF-4182-4828-8B81-9B5EBE7F30C5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571C1-8CBC-4F4E-BC5F-39D7ABA4659E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6403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19363-9A41-418D-A66F-1FDF0A6832C6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3CD21D-2D64-464C-93D6-25DCCE61C614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9128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2BDCE-B237-4C5B-9CC5-21993E58F961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27050-1B3A-4E46-9697-EAA6EB63E6C2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0402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C8DFA-2386-40DC-830D-576352EE9C4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42562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B2854B-95FD-4F66-8C44-10F0C80F900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11285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41AD55-E1F5-4208-AE17-53CCCED91B1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090882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850CAD-76D6-4816-AA52-528FB1241E9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651767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B1644B-0B69-4A50-AA5F-F0771BBE682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567397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87C64-1AFE-433F-8F07-D8DEF9B7695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360894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9AC809-B10E-4AE7-B382-B799ADBDD8E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456355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434DF3-517A-428D-8AA2-4883915D1D1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05798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24D1DA-69FF-47E7-9DFD-9D639BA8850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438534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3171A0-889A-45AB-88E1-07D626A4166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163697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F966F5-1843-45DB-B756-BC9CAC1B06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459370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8A125CD-0250-4F4C-93F6-5F5BB81F129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786786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ชื่อเรื่องและเนื้อหา 4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898B195-0028-46AD-9395-50BEE844FF8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60747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062FD-D31A-4FE9-8301-29BC9DBB68C9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3BE2B-1972-4E4E-836F-A316BCACEC81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447237"/>
      </p:ext>
    </p:extLst>
  </p:cSld>
  <p:clrMapOvr>
    <a:masterClrMapping/>
  </p:clrMapOvr>
  <p:transition spd="slow">
    <p:cover dir="d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7C415-1260-4BCF-A457-77C10A54D510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91F3A-1D9B-4849-A0CE-5AA725419D37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805261"/>
      </p:ext>
    </p:extLst>
  </p:cSld>
  <p:clrMapOvr>
    <a:masterClrMapping/>
  </p:clrMapOvr>
  <p:transition spd="slow">
    <p:cover dir="d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F9B41-54D4-489A-A6DF-3247E15AD1D8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3C263-431C-47BE-854E-2B666FB49085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822786"/>
      </p:ext>
    </p:extLst>
  </p:cSld>
  <p:clrMapOvr>
    <a:masterClrMapping/>
  </p:clrMapOvr>
  <p:transition spd="slow">
    <p:cover dir="d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8E56DB-91EE-4BFA-BC10-18E7D59450EF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8EEAC-1B9B-4594-9737-31756E19201D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388363"/>
      </p:ext>
    </p:extLst>
  </p:cSld>
  <p:clrMapOvr>
    <a:masterClrMapping/>
  </p:clrMapOvr>
  <p:transition spd="slow">
    <p:cover dir="d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B6BF1-A421-4B8E-A6DB-E74BADDC7AD9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1EE22-B352-40C3-ABDD-C86C8E2404D2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100112"/>
      </p:ext>
    </p:extLst>
  </p:cSld>
  <p:clrMapOvr>
    <a:masterClrMapping/>
  </p:clrMapOvr>
  <p:transition spd="slow">
    <p:cover dir="d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3351C-FC1F-41C0-A94B-73B5E4C271D5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6E384-02D9-4028-9D41-0340961ADA2A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053688"/>
      </p:ext>
    </p:extLst>
  </p:cSld>
  <p:clrMapOvr>
    <a:masterClrMapping/>
  </p:clrMapOvr>
  <p:transition spd="slow">
    <p:cover dir="d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13479-25B4-4BC3-8053-D39A1D4AF3B6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CCF70-F915-4457-A0A1-BE502C7FB915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468692"/>
      </p:ext>
    </p:extLst>
  </p:cSld>
  <p:clrMapOvr>
    <a:masterClrMapping/>
  </p:clrMapOvr>
  <p:transition spd="slow">
    <p:cover dir="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511E9-98C2-4217-8706-C9A77BC5F20D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E878B-CF08-4F56-BDD1-1AAFCBC7DD50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838019"/>
      </p:ext>
    </p:extLst>
  </p:cSld>
  <p:clrMapOvr>
    <a:masterClrMapping/>
  </p:clrMapOvr>
  <p:transition spd="slow">
    <p:cover dir="d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16481-5883-473F-931A-05231BEAAD5C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A9FBC-A6BA-46D5-8351-183845330170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591349"/>
      </p:ext>
    </p:extLst>
  </p:cSld>
  <p:clrMapOvr>
    <a:masterClrMapping/>
  </p:clrMapOvr>
  <p:transition spd="slow">
    <p:cover dir="d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2683C-6270-4824-A91C-3F20036D48ED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DF16A-197E-4DFA-A0E2-C3856B6B1239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155584"/>
      </p:ext>
    </p:extLst>
  </p:cSld>
  <p:clrMapOvr>
    <a:masterClrMapping/>
  </p:clrMapOvr>
  <p:transition spd="slow">
    <p:cover dir="d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9D48F-69DC-4A59-93EB-3AB7E42BCFF1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67881-97BD-46D1-B248-82C0FBE0D7C6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135975"/>
      </p:ext>
    </p:extLst>
  </p:cSld>
  <p:clrMapOvr>
    <a:masterClrMapping/>
  </p:clrMapOvr>
  <p:transition spd="slow">
    <p:cover dir="d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ชื่อเรื่องและเนื้อหา 4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285E2-67B4-4991-8839-419261AB276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39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2FDD25F-DCD3-4828-860C-4731D050A138}" type="slidenum">
              <a:rPr lang="en-US">
                <a:solidFill>
                  <a:srgbClr val="FFFFFF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>
              <a:solidFill>
                <a:srgbClr val="FFFFFF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89025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ตัวแทน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027" name="ตัวแทน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C96F86-2B98-42BE-88ED-1EB52DFB7861}" type="datetimeFigureOut">
              <a:rPr lang="th-TH">
                <a:solidFill>
                  <a:prstClr val="black">
                    <a:tint val="75000"/>
                  </a:prstClr>
                </a:solidFill>
                <a:latin typeface="Constantia" pitchFamily="18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  <a:latin typeface="Constantia" pitchFamily="18" charset="0"/>
              <a:cs typeface="Angsana New" pitchFamily="18" charset="-34"/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prstClr val="black">
                  <a:tint val="75000"/>
                </a:prstClr>
              </a:solidFill>
              <a:latin typeface="Constantia" pitchFamily="18" charset="0"/>
              <a:cs typeface="Angsana New" pitchFamily="18" charset="-34"/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490ED19-E657-440B-8D90-E63D1D47D85F}" type="slidenum">
              <a:rPr lang="th-TH">
                <a:solidFill>
                  <a:prstClr val="black">
                    <a:tint val="75000"/>
                  </a:prstClr>
                </a:solidFill>
                <a:latin typeface="Constantia" pitchFamily="18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onstantia" pitchFamily="18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50193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  <a:endParaRPr lang="en-US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  <a:endParaRPr lang="en-US" smtClean="0"/>
          </a:p>
          <a:p>
            <a:pPr lvl="1"/>
            <a:r>
              <a:rPr lang="th-TH" smtClean="0"/>
              <a:t>ระดับที่สอง</a:t>
            </a:r>
            <a:endParaRPr lang="en-US" smtClean="0"/>
          </a:p>
          <a:p>
            <a:pPr lvl="2"/>
            <a:r>
              <a:rPr lang="th-TH" smtClean="0"/>
              <a:t>ระดับที่สาม</a:t>
            </a:r>
            <a:endParaRPr lang="en-US" smtClean="0"/>
          </a:p>
          <a:p>
            <a:pPr lvl="3"/>
            <a:r>
              <a:rPr lang="th-TH" smtClean="0"/>
              <a:t>ระดับที่สี่</a:t>
            </a:r>
            <a:endParaRPr lang="en-US" smtClean="0"/>
          </a:p>
          <a:p>
            <a:pPr lvl="4"/>
            <a:r>
              <a:rPr lang="th-TH" smtClean="0"/>
              <a:t>ระดับที่ห้า</a:t>
            </a:r>
            <a:endParaRPr lang="en-US" smtClean="0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F53C2A-AEF2-4D22-97AF-6D7F994D978A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72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027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D94DE3-D479-4059-8214-F731829A2A58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CA3BB4-2A36-4FAE-9431-661C615E1E8C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683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ransition spd="slow">
    <p:cover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images.google.co.th/imgres?imgurl=http://www.pbn3.com/members/anti-drug/images/drung1.jpg&amp;imgrefurl=http://www.pbn3.com/members/anti-drug/contents/activities/home.htm&amp;usg=__PIKZmPhS9AXNl22xEYhp8XqJh2M=&amp;h=389&amp;w=518&amp;sz=112&amp;hl=th&amp;start=45&amp;tbnid=C6IJc9YqNbvgQM:&amp;tbnh=98&amp;tbnw=131&amp;prev=/images%3Fq%3D%25E0%25B8%2581%25E0%25B8%25B4%25E0%25B8%2588%25E0%25B8%2581%25E0%25B8%25A3%25E0%25B8%25A3%25E0%25B8%25A1%25E0%25B8%259B%25E0%25B9%2589%25E0%25B8%25AD%25E0%25B8%2587%25E0%25B8%2581%25E0%25B8%25B1%25E0%25B8%2599%25E0%25B8%25A2%25E0%25B8%25B2%25E0%25B9%2580%25E0%25B8%25AA%25E0%25B8%259E%25E0%25B8%2595%25E0%25B8%25B4%25E0%25B8%2594%26gbv%3D2%26ndsp%3D20%26hl%3Dth%26sa%3DN%26start%3D40" TargetMode="External"/><Relationship Id="rId1" Type="http://schemas.openxmlformats.org/officeDocument/2006/relationships/slideLayout" Target="../slideLayouts/slideLayout3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images.google.co.th/imgres?imgurl=http://gotoknow.org/file/skranwis/dek.jpg&amp;imgrefurl=http://www.oknation.net/blog/print.php%3Fid%3D378583&amp;usg=__reBhTe4HrL-OzBAOqk9_VqE-ZNs=&amp;h=321&amp;w=384&amp;sz=157&amp;hl=th&amp;start=3&amp;tbnid=4SmbTu3aCTufhM:&amp;tbnh=103&amp;tbnw=123&amp;prev=/images%3Fq%3D%25E0%25B9%2580%25E0%25B8%2594%25E0%25B9%2587%25E0%25B8%2581%25E0%25B8%2594%25E0%25B8%25B5%26gbv%3D2%26hl%3Dth%26sa%3DG" TargetMode="External"/><Relationship Id="rId1" Type="http://schemas.openxmlformats.org/officeDocument/2006/relationships/slideLayout" Target="../slideLayouts/slideLayout3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images.google.co.th/imgres?imgurl=http://hilight.kapook.com/admin_hilight/spaw2/imghilight4/main/ca_450.jpg&amp;imgrefurl=http://www.thaipoem.com/forever/poem.php%3Fpoemid%3D116639&amp;usg=__ZeQMCzkczczKggPjh5WyuN3Hejo=&amp;h=297&amp;w=374&amp;sz=30&amp;hl=th&amp;start=8&amp;tbnid=MxDkaHvYb23CzM:&amp;tbnh=97&amp;tbnw=122&amp;prev=/images%3Fq%3D%25E0%25B9%2580%25E0%25B8%2594%25E0%25B9%2587%25E0%25B8%2581%25E0%25B8%2581%25E0%25B8%25A5%25E0%25B8%25B8%25E0%25B9%2588%25E0%25B8%25A1%25E0%25B9%2580%25E0%25B8%25AA%25E0%25B8%25B5%25E0%25B9%2588%25E0%25B8%25A2%25E0%25B8%2587%26gbv%3D2%26ndsp%3D20%26hl%3Dth%26sa%3DN" TargetMode="External"/><Relationship Id="rId1" Type="http://schemas.openxmlformats.org/officeDocument/2006/relationships/slideLayout" Target="../slideLayouts/slideLayout3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images.google.co.th/imgres?imgurl=http://ndc.prd.go.th/Sitedirectory/449/2011/176032_DSC00018.JPG&amp;imgrefurl=http://ndc.prd.go.th/pageconfig/viewcontent/viewcontent1.asp%3Fpageid%3D449%26directory%3D2011%26contents%3D176032&amp;usg=__ueI4llakZpSAYexlzqP_zczxAic=&amp;h=480&amp;w=640&amp;sz=60&amp;hl=th&amp;start=26&amp;tbnid=xtp258r5-hWB0M:&amp;tbnh=103&amp;tbnw=137&amp;prev=/images%3Fq%3D%25E0%25B9%2580%25E0%25B8%2594%25E0%25B9%2587%25E0%25B8%2581%25E0%25B9%2580%25E0%25B8%25AA%25E0%25B8%259E%25E0%25B8%25A2%25E0%25B8%25B2%26gbv%3D2%26ndsp%3D20%26hl%3Dth%26sa%3DN%26start%3D20" TargetMode="External"/><Relationship Id="rId1" Type="http://schemas.openxmlformats.org/officeDocument/2006/relationships/slideLayout" Target="../slideLayouts/slideLayout3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images.google.co.th/imgres?imgurl=http://www.uttaradit.go.th/modules/activeshow_mod/images/picture/1238464170.jpg&amp;imgrefurl=http://www.uttaradit.go.th/modules.php%3Fname%3Dactiveshow_mod%26file%3Dfunction%26asop%3Dprint%26asid%3D79&amp;usg=__Io3py47V9XS8pJVaqEAy2ZZ9_70=&amp;h=233&amp;w=350&amp;sz=17&amp;hl=th&amp;start=176&amp;tbnid=j2PgGOOP1PJZBM:&amp;tbnh=80&amp;tbnw=120&amp;prev=/images%3Fq%3D%25E0%25B8%2588%25E0%25B8%25B3%25E0%25B8%25AB%25E0%25B8%2599%25E0%25B9%2588%25E0%25B8%25B2%25E0%25B8%25A2%25E0%25B8%25A2%25E0%25B8%25B2%25E0%25B9%2580%25E0%25B8%25AA%25E0%25B8%259E%25E0%25B8%2595%25E0%25B8%25B4%25E0%25B8%2594%26gbv%3D2%26ndsp%3D20%26hl%3Dth%26sa%3DN%26start%3D160" TargetMode="External"/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0" y="2408238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3200" b="1">
                <a:solidFill>
                  <a:srgbClr val="FFFF00"/>
                </a:solidFill>
                <a:latin typeface="Angsana New" pitchFamily="18" charset="-34"/>
              </a:rPr>
              <a:t>	</a:t>
            </a:r>
            <a:r>
              <a:rPr lang="en-US" altLang="zh-CN" sz="3200" b="1">
                <a:solidFill>
                  <a:srgbClr val="FFFF00"/>
                </a:solidFill>
                <a:latin typeface="Angsana New" pitchFamily="18" charset="-34"/>
                <a:ea typeface="SimSun" pitchFamily="2" charset="-122"/>
              </a:rPr>
              <a:t>        </a:t>
            </a:r>
            <a:r>
              <a:rPr lang="th-TH" altLang="zh-CN" sz="3200" b="1">
                <a:solidFill>
                  <a:srgbClr val="FFFF00"/>
                </a:solidFill>
                <a:latin typeface="Angsana New" pitchFamily="18" charset="-34"/>
              </a:rPr>
              <a:t>	</a:t>
            </a:r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1042988" y="1052513"/>
            <a:ext cx="7489825" cy="1754326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>
            <a:spAutoFit/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5400" b="1" dirty="0">
                <a:solidFill>
                  <a:srgbClr val="FFFA00"/>
                </a:solidFill>
                <a:latin typeface="Angsana New" pitchFamily="18" charset="-34"/>
              </a:rPr>
              <a:t>โครงการจัดระเบียบ</a:t>
            </a:r>
            <a:r>
              <a:rPr lang="th-TH" sz="5400" b="1" dirty="0">
                <a:solidFill>
                  <a:srgbClr val="FFFA00"/>
                </a:solidFill>
                <a:latin typeface="Angsana New" pitchFamily="18" charset="-34"/>
              </a:rPr>
              <a:t>สังคม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5400" b="1" dirty="0">
                <a:solidFill>
                  <a:srgbClr val="FFFA00"/>
                </a:solidFill>
                <a:latin typeface="Angsana New" pitchFamily="18" charset="-34"/>
              </a:rPr>
              <a:t>รอบสถานศึกษา</a:t>
            </a:r>
            <a:endParaRPr lang="th-TH" sz="3600" dirty="0">
              <a:solidFill>
                <a:srgbClr val="000099"/>
              </a:solidFill>
              <a:latin typeface="Arial" pitchFamily="34" charset="0"/>
            </a:endParaRPr>
          </a:p>
        </p:txBody>
      </p:sp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539750" y="3645024"/>
            <a:ext cx="820737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เป็นการดำเนินการจัดระเบียบสังคมรอบบริเวณ</a:t>
            </a: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ปริมณฑล สถานศึกษาในระดับอุดมศึกษา หรืออาชีวะ รัศมี </a:t>
            </a:r>
            <a:r>
              <a:rPr lang="en-US" sz="3600" b="1" dirty="0">
                <a:solidFill>
                  <a:srgbClr val="FFFF00"/>
                </a:solidFill>
                <a:latin typeface="Angsana New" pitchFamily="18" charset="-34"/>
              </a:rPr>
              <a:t>1</a:t>
            </a: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 </a:t>
            </a: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กม. </a:t>
            </a:r>
            <a:endParaRPr lang="th-TH" sz="3600" b="1" dirty="0">
              <a:solidFill>
                <a:srgbClr val="FFFF00"/>
              </a:solidFill>
              <a:latin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(</a:t>
            </a: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ทั้งในเขต กทม. และ </a:t>
            </a: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ต่างจังหวัด)</a:t>
            </a:r>
            <a:endParaRPr lang="th-TH" sz="3600" b="1" dirty="0">
              <a:solidFill>
                <a:srgbClr val="FFFF00"/>
              </a:solidFill>
              <a:latin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158415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0" y="2408238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3200" b="1">
                <a:solidFill>
                  <a:srgbClr val="FFFF00"/>
                </a:solidFill>
                <a:latin typeface="Angsana New" pitchFamily="18" charset="-34"/>
              </a:rPr>
              <a:t>	</a:t>
            </a:r>
            <a:r>
              <a:rPr lang="en-US" altLang="zh-CN" sz="3200" b="1">
                <a:solidFill>
                  <a:srgbClr val="FFFF00"/>
                </a:solidFill>
                <a:latin typeface="Angsana New" pitchFamily="18" charset="-34"/>
                <a:ea typeface="SimSun" pitchFamily="2" charset="-122"/>
              </a:rPr>
              <a:t>        </a:t>
            </a:r>
            <a:r>
              <a:rPr lang="th-TH" altLang="zh-CN" sz="3200" b="1">
                <a:solidFill>
                  <a:srgbClr val="FFFF00"/>
                </a:solidFill>
                <a:latin typeface="Angsana New" pitchFamily="18" charset="-34"/>
              </a:rPr>
              <a:t>	</a:t>
            </a:r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468313" y="1700213"/>
            <a:ext cx="8207375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endParaRPr lang="th-TH" sz="4400" b="1" dirty="0">
              <a:solidFill>
                <a:srgbClr val="FFFF00"/>
              </a:solidFill>
              <a:latin typeface="Angsana New" pitchFamily="18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	</a:t>
            </a:r>
            <a:r>
              <a:rPr lang="en-US" sz="3600" b="1" dirty="0">
                <a:solidFill>
                  <a:srgbClr val="FFFF00"/>
                </a:solidFill>
                <a:latin typeface="Angsana New" pitchFamily="18" charset="-34"/>
              </a:rPr>
              <a:t>1</a:t>
            </a: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.</a:t>
            </a: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ลดเงื่อนไขเสี่ยงในการ</a:t>
            </a: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ป้องกันแก้ไข</a:t>
            </a:r>
            <a:r>
              <a:rPr lang="th-TH" sz="3600" b="1" dirty="0" err="1">
                <a:solidFill>
                  <a:srgbClr val="FFFF00"/>
                </a:solidFill>
                <a:latin typeface="Angsana New" pitchFamily="18" charset="-34"/>
              </a:rPr>
              <a:t>ยา</a:t>
            </a:r>
            <a:r>
              <a:rPr lang="th-TH" sz="3600" b="1" dirty="0" err="1">
                <a:solidFill>
                  <a:srgbClr val="FFFF00"/>
                </a:solidFill>
                <a:latin typeface="Angsana New" pitchFamily="18" charset="-34"/>
              </a:rPr>
              <a:t>เสพติด</a:t>
            </a:r>
            <a:endParaRPr lang="th-TH" sz="3600" b="1" dirty="0">
              <a:solidFill>
                <a:srgbClr val="FFFF00"/>
              </a:solidFill>
              <a:latin typeface="Angsana New" pitchFamily="18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00C600">
                    <a:lumMod val="60000"/>
                    <a:lumOff val="40000"/>
                  </a:srgbClr>
                </a:solidFill>
                <a:latin typeface="Angsana New" pitchFamily="18" charset="-34"/>
              </a:rPr>
              <a:t>	</a:t>
            </a:r>
            <a:r>
              <a:rPr lang="en-US" sz="3600" b="1" dirty="0">
                <a:solidFill>
                  <a:srgbClr val="00C600">
                    <a:lumMod val="60000"/>
                    <a:lumOff val="40000"/>
                  </a:srgbClr>
                </a:solidFill>
                <a:latin typeface="Angsana New" pitchFamily="18" charset="-34"/>
              </a:rPr>
              <a:t>2</a:t>
            </a:r>
            <a:r>
              <a:rPr lang="th-TH" sz="3600" b="1" dirty="0">
                <a:solidFill>
                  <a:srgbClr val="00C600">
                    <a:lumMod val="60000"/>
                    <a:lumOff val="40000"/>
                  </a:srgbClr>
                </a:solidFill>
                <a:latin typeface="Angsana New" pitchFamily="18" charset="-34"/>
              </a:rPr>
              <a:t>.</a:t>
            </a:r>
            <a:r>
              <a:rPr lang="th-TH" sz="3600" b="1" dirty="0">
                <a:solidFill>
                  <a:srgbClr val="00C600">
                    <a:lumMod val="60000"/>
                    <a:lumOff val="40000"/>
                  </a:srgbClr>
                </a:solidFill>
                <a:latin typeface="Angsana New" pitchFamily="18" charset="-34"/>
              </a:rPr>
              <a:t>ป้องปรามผู้ประกอบการไม่ให้กระทำผิดกฎหมาย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	</a:t>
            </a:r>
            <a:r>
              <a:rPr lang="en-US" sz="3600" b="1" dirty="0">
                <a:solidFill>
                  <a:srgbClr val="FFFF00"/>
                </a:solidFill>
                <a:latin typeface="Angsana New" pitchFamily="18" charset="-34"/>
              </a:rPr>
              <a:t>3</a:t>
            </a: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.</a:t>
            </a: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เสริมสร้างสภาพแวดล้อมที่ดีให้กับเด็กนักเรียน นักศึกษา และเยาวชน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00C600">
                    <a:lumMod val="60000"/>
                    <a:lumOff val="40000"/>
                  </a:srgbClr>
                </a:solidFill>
                <a:latin typeface="Angsana New" pitchFamily="18" charset="-34"/>
              </a:rPr>
              <a:t>	</a:t>
            </a:r>
            <a:r>
              <a:rPr lang="en-US" sz="3600" b="1" dirty="0">
                <a:solidFill>
                  <a:srgbClr val="00C600">
                    <a:lumMod val="60000"/>
                    <a:lumOff val="40000"/>
                  </a:srgbClr>
                </a:solidFill>
                <a:latin typeface="Angsana New" pitchFamily="18" charset="-34"/>
              </a:rPr>
              <a:t>4.</a:t>
            </a:r>
            <a:r>
              <a:rPr lang="th-TH" sz="3600" b="1" dirty="0">
                <a:solidFill>
                  <a:srgbClr val="00C600">
                    <a:lumMod val="60000"/>
                    <a:lumOff val="40000"/>
                  </a:srgbClr>
                </a:solidFill>
                <a:latin typeface="Angsana New" pitchFamily="18" charset="-34"/>
              </a:rPr>
              <a:t>ดำเนินการให้พื้นที่รอบสถานศึกษาตามที่กำหนดให้เป็นเขตปลอดภัยสำหรับเด็กและเยาวชน (</a:t>
            </a:r>
            <a:r>
              <a:rPr lang="en-US" sz="3600" b="1" dirty="0">
                <a:solidFill>
                  <a:srgbClr val="00C600">
                    <a:lumMod val="60000"/>
                    <a:lumOff val="40000"/>
                  </a:srgbClr>
                </a:solidFill>
                <a:latin typeface="Angsana New" pitchFamily="18" charset="-34"/>
              </a:rPr>
              <a:t>Campus Safety Zone)</a:t>
            </a:r>
            <a:endParaRPr lang="th-TH" sz="3600" b="1" dirty="0">
              <a:solidFill>
                <a:srgbClr val="00C600">
                  <a:lumMod val="60000"/>
                  <a:lumOff val="40000"/>
                </a:srgbClr>
              </a:solidFill>
              <a:latin typeface="Angsana New" pitchFamily="18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	</a:t>
            </a:r>
            <a:endParaRPr lang="th-TH" sz="36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3276600" y="795338"/>
            <a:ext cx="2376488" cy="7620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>
            <a:spAutoFit/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400" b="1">
                <a:solidFill>
                  <a:srgbClr val="FFFA00"/>
                </a:solidFill>
                <a:latin typeface="Angsana New" pitchFamily="18" charset="-34"/>
              </a:rPr>
              <a:t>วัตถุประสงค์</a:t>
            </a:r>
          </a:p>
        </p:txBody>
      </p:sp>
    </p:spTree>
    <p:extLst>
      <p:ext uri="{BB962C8B-B14F-4D97-AF65-F5344CB8AC3E}">
        <p14:creationId xmlns:p14="http://schemas.microsoft.com/office/powerpoint/2010/main" val="30966353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0" y="2408238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3200" b="1">
                <a:solidFill>
                  <a:srgbClr val="FFFF00"/>
                </a:solidFill>
                <a:latin typeface="Angsana New" pitchFamily="18" charset="-34"/>
              </a:rPr>
              <a:t>	</a:t>
            </a:r>
            <a:r>
              <a:rPr lang="en-US" altLang="zh-CN" sz="3200" b="1">
                <a:solidFill>
                  <a:srgbClr val="FFFF00"/>
                </a:solidFill>
                <a:latin typeface="Angsana New" pitchFamily="18" charset="-34"/>
                <a:ea typeface="SimSun" pitchFamily="2" charset="-122"/>
              </a:rPr>
              <a:t>        </a:t>
            </a:r>
            <a:r>
              <a:rPr lang="th-TH" altLang="zh-CN" sz="3200" b="1">
                <a:solidFill>
                  <a:srgbClr val="FFFF00"/>
                </a:solidFill>
                <a:latin typeface="Angsana New" pitchFamily="18" charset="-34"/>
              </a:rPr>
              <a:t>	</a:t>
            </a:r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468313" y="1557338"/>
            <a:ext cx="8207375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endParaRPr lang="th-TH" sz="4400" b="1" dirty="0">
              <a:solidFill>
                <a:srgbClr val="FFFF00"/>
              </a:solidFill>
              <a:latin typeface="Angsana New" pitchFamily="18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	1.</a:t>
            </a:r>
            <a:r>
              <a:rPr lang="th-TH" sz="3600" b="1" dirty="0" err="1">
                <a:solidFill>
                  <a:srgbClr val="FFFF00"/>
                </a:solidFill>
                <a:latin typeface="Angsana New" pitchFamily="18" charset="-34"/>
              </a:rPr>
              <a:t>ยาเสพติด</a:t>
            </a:r>
            <a:endParaRPr lang="th-TH" sz="3600" b="1" dirty="0">
              <a:solidFill>
                <a:srgbClr val="FFFF00"/>
              </a:solidFill>
              <a:latin typeface="Angsana New" pitchFamily="18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00C600">
                    <a:lumMod val="60000"/>
                    <a:lumOff val="40000"/>
                  </a:srgbClr>
                </a:solidFill>
                <a:latin typeface="Angsana New" pitchFamily="18" charset="-34"/>
              </a:rPr>
              <a:t>	2.หอพัก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	3.สถานบริการ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00C600">
                    <a:lumMod val="60000"/>
                    <a:lumOff val="40000"/>
                  </a:srgbClr>
                </a:solidFill>
                <a:latin typeface="Angsana New" pitchFamily="18" charset="-34"/>
              </a:rPr>
              <a:t>	4.การ</a:t>
            </a:r>
            <a:r>
              <a:rPr lang="th-TH" sz="3600" b="1" dirty="0">
                <a:solidFill>
                  <a:srgbClr val="00C600">
                    <a:lumMod val="60000"/>
                    <a:lumOff val="40000"/>
                  </a:srgbClr>
                </a:solidFill>
                <a:latin typeface="Angsana New" pitchFamily="18" charset="-34"/>
              </a:rPr>
              <a:t>พนัน / ร้านเกม</a:t>
            </a:r>
            <a:endParaRPr lang="th-TH" sz="3600" b="1" dirty="0">
              <a:solidFill>
                <a:srgbClr val="00C600">
                  <a:lumMod val="60000"/>
                  <a:lumOff val="40000"/>
                </a:srgbClr>
              </a:solidFill>
              <a:latin typeface="Angsana New" pitchFamily="18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	</a:t>
            </a: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5.ร้านจำหน่ายสุรา</a:t>
            </a:r>
            <a:endParaRPr lang="th-TH" sz="3600" b="1" dirty="0">
              <a:solidFill>
                <a:srgbClr val="FFFF00"/>
              </a:solidFill>
              <a:latin typeface="Angsana New" pitchFamily="18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	</a:t>
            </a:r>
            <a:endParaRPr lang="th-TH" sz="36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3276600" y="795338"/>
            <a:ext cx="2376488" cy="7620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>
            <a:spAutoFit/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400" b="1">
                <a:solidFill>
                  <a:srgbClr val="FFFF00"/>
                </a:solidFill>
                <a:latin typeface="Arial" pitchFamily="34" charset="0"/>
              </a:rPr>
              <a:t>เป้าหมาย</a:t>
            </a:r>
            <a:endParaRPr lang="th-TH" sz="5400" b="1">
              <a:solidFill>
                <a:srgbClr val="FFFA00"/>
              </a:solidFill>
              <a:latin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20437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3"/>
          <p:cNvSpPr txBox="1">
            <a:spLocks noChangeArrowheads="1"/>
          </p:cNvSpPr>
          <p:nvPr/>
        </p:nvSpPr>
        <p:spPr bwMode="auto">
          <a:xfrm>
            <a:off x="250825" y="1268413"/>
            <a:ext cx="8713788" cy="2123658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9pPr>
          </a:lstStyle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4400" b="1" dirty="0" smtClean="0">
                <a:solidFill>
                  <a:srgbClr val="006600"/>
                </a:solidFill>
                <a:latin typeface="Angsana New" pitchFamily="18" charset="-34"/>
              </a:rPr>
              <a:t>	รอบสถานศึกษาระดับอุดมศึกษาจังหวัดละ ๑ แห่งหรือมากกว่านั้นโดยกำหนดพื้นที่รอบสถานศึกษาให้ชัดเจนใช้ระยะห่างประมาณ ๑ กิโลเมตร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0"/>
            <a:ext cx="9144000" cy="113877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4000" b="1" i="1" u="sng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พื้นที่ปฏิบัติการ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prstClr val="black"/>
              </a:solidFill>
              <a:latin typeface="Constantia" pitchFamily="18" charset="0"/>
              <a:cs typeface="Angsana New" pitchFamily="18" charset="-34"/>
            </a:endParaRPr>
          </a:p>
        </p:txBody>
      </p:sp>
      <p:pic>
        <p:nvPicPr>
          <p:cNvPr id="15363" name="Picture 3" descr="C:\Users\JOY\Desktop\รูปโครงการ\สถานศึกษา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96442"/>
            <a:ext cx="3888432" cy="25801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C:\Users\JOY\Desktop\รูปโครงการ\สถานศึกษา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220" y="4221087"/>
            <a:ext cx="3862758" cy="25471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5412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304115"/>
              </p:ext>
            </p:extLst>
          </p:nvPr>
        </p:nvGraphicFramePr>
        <p:xfrm>
          <a:off x="0" y="407943"/>
          <a:ext cx="9143998" cy="57203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1560"/>
                <a:gridCol w="718145"/>
                <a:gridCol w="1370087"/>
                <a:gridCol w="1224136"/>
                <a:gridCol w="808089"/>
                <a:gridCol w="1064119"/>
                <a:gridCol w="1098292"/>
                <a:gridCol w="773916"/>
                <a:gridCol w="920092"/>
                <a:gridCol w="555562"/>
              </a:tblGrid>
              <a:tr h="24569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บช</a:t>
                      </a:r>
                      <a:r>
                        <a:rPr lang="th-TH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./ภ.</a:t>
                      </a:r>
                      <a:endParaRPr lang="th-TH" sz="2000" b="1" i="0" u="none" strike="noStrike" dirty="0">
                        <a:solidFill>
                          <a:schemeClr val="bg1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จำนวนจังหวัด</a:t>
                      </a:r>
                      <a:endParaRPr lang="th-TH" sz="2000" b="1" i="0" u="none" strike="noStrike" dirty="0">
                        <a:solidFill>
                          <a:schemeClr val="bg1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สถานศึกษา</a:t>
                      </a:r>
                      <a:r>
                        <a:rPr lang="th-TH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ที่เข้าร่วมโครงการ</a:t>
                      </a:r>
                      <a:endParaRPr lang="th-TH" sz="2000" b="1" i="0" u="none" strike="noStrike" dirty="0">
                        <a:solidFill>
                          <a:schemeClr val="bg1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ctr">
                    <a:solidFill>
                      <a:srgbClr val="002060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ประมาณการ (จำนวน)</a:t>
                      </a:r>
                      <a:endParaRPr lang="th-TH" sz="2000" b="1" i="0" u="none" strike="noStrike" dirty="0">
                        <a:solidFill>
                          <a:schemeClr val="bg1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73900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นักศึกษา</a:t>
                      </a:r>
                      <a:endParaRPr lang="th-TH" sz="2000" b="1" i="0" u="none" strike="noStrike" dirty="0">
                        <a:solidFill>
                          <a:schemeClr val="bg1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หอพัก</a:t>
                      </a:r>
                      <a:endParaRPr lang="th-TH" sz="2000" b="1" i="0" u="none" strike="noStrike" dirty="0">
                        <a:solidFill>
                          <a:schemeClr val="bg1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สถานบริการ</a:t>
                      </a:r>
                      <a:endParaRPr lang="th-TH" sz="2000" b="1" i="0" u="none" strike="noStrike" dirty="0">
                        <a:solidFill>
                          <a:schemeClr val="bg1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ร้านจำหน่ายสุรา</a:t>
                      </a:r>
                      <a:endParaRPr lang="th-TH" sz="2000" b="1" i="0" u="none" strike="noStrike" dirty="0">
                        <a:solidFill>
                          <a:schemeClr val="bg1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ร้าน</a:t>
                      </a:r>
                      <a:r>
                        <a:rPr lang="th-TH" sz="20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เกมส์</a:t>
                      </a:r>
                      <a:r>
                        <a:rPr lang="th-TH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/</a:t>
                      </a:r>
                      <a:r>
                        <a:rPr lang="th-TH" sz="20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โต๊ะสนุ๊ก</a:t>
                      </a:r>
                      <a:endParaRPr lang="th-TH" sz="2000" b="1" i="0" u="none" strike="noStrike" dirty="0">
                        <a:solidFill>
                          <a:schemeClr val="bg1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ศูนย์การค้า</a:t>
                      </a:r>
                      <a:endParaRPr lang="th-TH" sz="2000" b="1" i="0" u="none" strike="noStrike" dirty="0">
                        <a:solidFill>
                          <a:schemeClr val="bg1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อื่นๆ</a:t>
                      </a:r>
                      <a:endParaRPr lang="th-TH" sz="2000" b="1" i="0" u="none" strike="noStrike" dirty="0">
                        <a:solidFill>
                          <a:schemeClr val="bg1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ctr">
                    <a:solidFill>
                      <a:srgbClr val="002060"/>
                    </a:solidFill>
                  </a:tcPr>
                </a:tc>
              </a:tr>
              <a:tr h="38971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 err="1">
                          <a:effectLst/>
                        </a:rPr>
                        <a:t>บช.น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69,719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143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8231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44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971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>
                          <a:effectLst/>
                        </a:rPr>
                        <a:t>ภ.1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53,891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152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38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45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</a:tr>
              <a:tr h="38971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>
                          <a:effectLst/>
                        </a:rPr>
                        <a:t>ภ.2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69,815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225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43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142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971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>
                          <a:effectLst/>
                        </a:rPr>
                        <a:t>ภ.3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65,264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567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</a:tr>
              <a:tr h="38971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>
                          <a:effectLst/>
                        </a:rPr>
                        <a:t>ภ.4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40,139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299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22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126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38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971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>
                          <a:effectLst/>
                        </a:rPr>
                        <a:t>ภ.5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82,599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596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21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</a:tr>
              <a:tr h="38971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>
                          <a:effectLst/>
                        </a:rPr>
                        <a:t>ภ.6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28,218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103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42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30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971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>
                          <a:effectLst/>
                        </a:rPr>
                        <a:t>ภ.7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32,017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150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50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119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</a:tr>
              <a:tr h="38971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>
                          <a:effectLst/>
                        </a:rPr>
                        <a:t>ภ.8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64,563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711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23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971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>
                          <a:effectLst/>
                        </a:rPr>
                        <a:t>ภ.9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9,955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/>
                </a:tc>
              </a:tr>
              <a:tr h="38971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 err="1">
                          <a:effectLst/>
                        </a:rPr>
                        <a:t>ศชต</a:t>
                      </a:r>
                      <a:r>
                        <a:rPr lang="th-TH" sz="2400" b="1" u="none" strike="noStrike" dirty="0">
                          <a:effectLst/>
                        </a:rPr>
                        <a:t>.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2,362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971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รวม</a:t>
                      </a:r>
                      <a:endParaRPr lang="th-TH" sz="2400" b="1" i="0" u="none" strike="noStrike" dirty="0">
                        <a:solidFill>
                          <a:schemeClr val="bg1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85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89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518,542 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2,965 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165 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448 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765 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40 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 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2771800" y="116632"/>
            <a:ext cx="6264696" cy="52322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 wrap="square">
            <a:spAutoFit/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สรุปข้อมูลโครงการจัดระเบียบนักเรียนรอบสถาบันการศึกษา</a:t>
            </a:r>
            <a:endParaRPr lang="th-TH" b="1" dirty="0">
              <a:solidFill>
                <a:srgbClr val="FFFF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4086" y="6165304"/>
            <a:ext cx="7560840" cy="620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หมายเหตุ  - สถาบันอุดมศึกษา/มหาวิทยาลัย   </a:t>
            </a:r>
            <a:r>
              <a:rPr lang="en-US" sz="2000" b="1" dirty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 39  </a:t>
            </a:r>
            <a:r>
              <a:rPr lang="th-TH" sz="2000" b="1" dirty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แห่ง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                  - สถาบันอาชีวะ                                </a:t>
            </a:r>
            <a:r>
              <a:rPr lang="en-US" sz="2000" b="1" dirty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50  </a:t>
            </a:r>
            <a:r>
              <a:rPr lang="th-TH" sz="2000" b="1" dirty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แห่ง    </a:t>
            </a:r>
            <a:r>
              <a:rPr lang="th-TH" sz="2000" dirty="0">
                <a:solidFill>
                  <a:prstClr val="black"/>
                </a:solidFill>
              </a:rPr>
              <a:t>	</a:t>
            </a:r>
            <a:endParaRPr lang="th-TH" sz="2000" dirty="0">
              <a:solidFill>
                <a:prstClr val="black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prstClr val="black"/>
                </a:solidFill>
              </a:rPr>
              <a:t> </a:t>
            </a:r>
            <a:endParaRPr lang="th-TH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059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891" y="-27384"/>
            <a:ext cx="9143999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i="1" u="sng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คณะทำงานอำนวยการ กรุงเทพมหานคร</a:t>
            </a:r>
            <a:endParaRPr lang="th-TH" b="1" i="1" u="sng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-891" y="404664"/>
            <a:ext cx="9144891" cy="6555641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9pPr>
          </a:lstStyle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8000"/>
                </a:solidFill>
                <a:latin typeface="TH Niramit AS" pitchFamily="2" charset="-34"/>
                <a:cs typeface="TH Niramit AS" pitchFamily="2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๑.ปลัดกรุงเทพมหานคร				         เป็นประธานกรรมการ 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๒.รองผู้บัญชาการตำรวจ</a:t>
            </a:r>
            <a:r>
              <a:rPr lang="th-TH" sz="2200" b="1" dirty="0" err="1" smtClean="0">
                <a:solidFill>
                  <a:srgbClr val="008000"/>
                </a:solidFill>
                <a:latin typeface="Angsana New" pitchFamily="18" charset="-34"/>
              </a:rPr>
              <a:t>นครบาล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ที่ได้รับมอบหมาย</a:t>
            </a: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         เป็นรองประธานกรรมการ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๓.ผู้บังคับการตำรวจ</a:t>
            </a:r>
            <a:r>
              <a:rPr lang="th-TH" sz="2200" b="1" dirty="0" err="1" smtClean="0">
                <a:solidFill>
                  <a:srgbClr val="008000"/>
                </a:solidFill>
                <a:latin typeface="Angsana New" pitchFamily="18" charset="-34"/>
              </a:rPr>
              <a:t>นครบาล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 ๑-๙			         เป็นกรรมการ	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๔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.อธิการบดีหรือผู้บริหาร</a:t>
            </a: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สถานศึกษา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	         เป็นกรรมการ</a:t>
            </a:r>
            <a:endParaRPr lang="en-US" sz="2200" b="1" dirty="0" smtClean="0">
              <a:solidFill>
                <a:srgbClr val="0080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	๕.ผู้แทนกระทรวงวัฒนธรรม</a:t>
            </a: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	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         เป็นกรรมการ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๖.ผู้แทนกระทรวงสาธารณสุข			         เป็นกรรมการ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๗.ผู้แทนกร</a:t>
            </a: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ะ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ทรวงพัฒนาสังคมและความมั่นคงของมนุษย์	         เป็นกรรมการ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๘.ผู้แทนสำนักงานคณะกรรมการป้องกันและปราบปราม	         เป็นกรรมการ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 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  </a:t>
            </a:r>
            <a:r>
              <a:rPr lang="th-TH" sz="2200" b="1" dirty="0" err="1" smtClean="0">
                <a:solidFill>
                  <a:srgbClr val="008000"/>
                </a:solidFill>
                <a:latin typeface="Angsana New" pitchFamily="18" charset="-34"/>
              </a:rPr>
              <a:t>ยาเสพติด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 กรุงเทพมหานคร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๙.ผู้แทนกรมสรรพสามิต กระทรวงการคลัง		        เป็นกรรมการ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๑๐.ผู้แทนกรมการปกครอง			        เป็นกรรมการ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๑๑.ผู้อำนวยการสำนักอนามัย			        เป็นกรรมการ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๑๒.ผู้อำนวยการเขต				        เป็นกรรมการ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๑๓.ผู้อำนวยการสำนักงานป้องกันและ		        เป็นกรรมการและเลขานุการ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 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    บำบัด</a:t>
            </a:r>
            <a:r>
              <a:rPr lang="th-TH" sz="2200" b="1" dirty="0" err="1" smtClean="0">
                <a:solidFill>
                  <a:srgbClr val="008000"/>
                </a:solidFill>
                <a:latin typeface="Angsana New" pitchFamily="18" charset="-34"/>
              </a:rPr>
              <a:t>ยาเสพติด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  กรุงเทพมหานคร			</a:t>
            </a: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endParaRPr lang="th-TH" sz="2200" b="1" dirty="0" smtClean="0">
              <a:solidFill>
                <a:srgbClr val="0080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๑๔.ผู้อำนวยการสำนักงานปกครองและทะเบียน		        เป็นกรรมการและผู้ช่วยเลขานุการ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 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    สำนักงานปลัดกรุงเทพมหานคร			</a:t>
            </a: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endParaRPr lang="th-TH" sz="2200" b="1" dirty="0" smtClean="0">
              <a:solidFill>
                <a:srgbClr val="0080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๑๕.ผู้บังคับการอำนวยการ กองบัญชาการตำรวจ</a:t>
            </a:r>
            <a:r>
              <a:rPr lang="th-TH" sz="2200" b="1" dirty="0" err="1" smtClean="0">
                <a:solidFill>
                  <a:srgbClr val="008000"/>
                </a:solidFill>
                <a:latin typeface="Angsana New" pitchFamily="18" charset="-34"/>
              </a:rPr>
              <a:t>นครบาล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	        เป็นกรรมการและผู้ช่วยเลขานุการ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	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๑๖.ผู้กำกับการ ฝ่ายอำนวยการ ๕ กองบัญชาการตำรวจ</a:t>
            </a:r>
            <a:r>
              <a:rPr lang="th-TH" sz="2200" b="1" dirty="0" err="1" smtClean="0">
                <a:solidFill>
                  <a:srgbClr val="008000"/>
                </a:solidFill>
                <a:latin typeface="Angsana New" pitchFamily="18" charset="-34"/>
              </a:rPr>
              <a:t>นครบาล</a:t>
            </a:r>
            <a:r>
              <a:rPr lang="th-TH" sz="2200" b="1" dirty="0" smtClean="0">
                <a:solidFill>
                  <a:srgbClr val="008000"/>
                </a:solidFill>
                <a:latin typeface="Angsana New" pitchFamily="18" charset="-34"/>
              </a:rPr>
              <a:t>      เป็น</a:t>
            </a:r>
            <a:r>
              <a:rPr lang="th-TH" sz="2200" b="1" dirty="0">
                <a:solidFill>
                  <a:srgbClr val="008000"/>
                </a:solidFill>
                <a:latin typeface="Angsana New" pitchFamily="18" charset="-34"/>
              </a:rPr>
              <a:t>กรรมการและผู้ช่วยเลขานุการ</a:t>
            </a:r>
            <a:endParaRPr lang="th-TH" sz="2200" b="1" dirty="0" smtClean="0">
              <a:solidFill>
                <a:srgbClr val="008000"/>
              </a:solidFill>
              <a:latin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6105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891" y="0"/>
            <a:ext cx="9143999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i="1" u="sng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ชุด</a:t>
            </a:r>
            <a:r>
              <a:rPr lang="th-TH" sz="3200" b="1" i="1" u="sng" dirty="0" err="1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ปฎิบัติ</a:t>
            </a:r>
            <a:r>
              <a:rPr lang="th-TH" sz="3200" b="1" i="1" u="sng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การ กทม. ในเขต น.๑-๙</a:t>
            </a:r>
            <a:endParaRPr lang="th-TH" sz="3200" b="1" i="1" u="sng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-891" y="1046341"/>
            <a:ext cx="9144891" cy="4893647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9pPr>
          </a:lstStyle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th-TH" sz="2400" b="1" dirty="0" smtClean="0">
              <a:solidFill>
                <a:srgbClr val="0066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๑.รองผู้บังคับการตำรวจ</a:t>
            </a:r>
            <a:r>
              <a:rPr lang="th-TH" sz="2400" b="1" dirty="0" err="1" smtClean="0">
                <a:solidFill>
                  <a:srgbClr val="FF0000"/>
                </a:solidFill>
                <a:latin typeface="Angsana New" pitchFamily="18" charset="-34"/>
              </a:rPr>
              <a:t>นครบาล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			เป็นหัวหน้าคณะทำงาน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990000"/>
                </a:solidFill>
                <a:latin typeface="Angsana New" pitchFamily="18" charset="-34"/>
              </a:rPr>
              <a:t>๒.ผู้อำนวยการเขต		</a:t>
            </a:r>
            <a:r>
              <a:rPr lang="th-TH" sz="2400" b="1" dirty="0">
                <a:solidFill>
                  <a:srgbClr val="990000"/>
                </a:solidFill>
                <a:latin typeface="Angsana New" pitchFamily="18" charset="-34"/>
              </a:rPr>
              <a:t>		</a:t>
            </a:r>
            <a:r>
              <a:rPr lang="th-TH" sz="2400" b="1" dirty="0" smtClean="0">
                <a:solidFill>
                  <a:srgbClr val="990000"/>
                </a:solidFill>
                <a:latin typeface="Angsana New" pitchFamily="18" charset="-34"/>
              </a:rPr>
              <a:t>เป็นรองหัวหน้าคณะทำงาน</a:t>
            </a:r>
            <a:endParaRPr lang="en-US" sz="2400" b="1" dirty="0" smtClean="0">
              <a:solidFill>
                <a:srgbClr val="9900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๓.อธิการบดีหรือผู้บริหารสถานศึกษา หรือผู้แทน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เป็นคณะทำงาน</a:t>
            </a:r>
            <a:endParaRPr lang="en-US" sz="2400" b="1" dirty="0" smtClean="0">
              <a:solidFill>
                <a:srgbClr val="0066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๔. ผู้แทนกรมการปกครอง 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เป็นคณะทำงาน</a:t>
            </a:r>
            <a:endParaRPr lang="en-US" sz="2400" b="1" dirty="0" smtClean="0">
              <a:solidFill>
                <a:srgbClr val="0066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๕. ผู้แทนสำนักอนามัย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	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เป็นคณะทำงาน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๖.เจ้าหน้าที่สรรพสามิต		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เป็นคณะทำงาน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๗.เจ้าหน้าที่วัฒนธรรม			เป็นคณะทำงาน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๘.เจ้าหน้าที่พัฒนาสังคมและความมั่นคงของมนุษย์	เป็นคณะทำงาน	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๙.เจ้าหน้าที่สำนักงานป้องกัน			เป็นคณะทำงาน</a:t>
            </a:r>
            <a:endParaRPr lang="th-TH" sz="2400" b="1" dirty="0">
              <a:solidFill>
                <a:srgbClr val="0066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   และปราบปราม</a:t>
            </a:r>
            <a:r>
              <a:rPr lang="th-TH" sz="2400" b="1" dirty="0" err="1" smtClean="0">
                <a:solidFill>
                  <a:srgbClr val="006600"/>
                </a:solidFill>
                <a:latin typeface="Angsana New" pitchFamily="18" charset="-34"/>
              </a:rPr>
              <a:t>ยาเสพติด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 กรุงเทพมหานคร</a:t>
            </a:r>
            <a:endParaRPr lang="en-US" sz="2400" b="1" dirty="0" smtClean="0">
              <a:solidFill>
                <a:srgbClr val="0066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๑๐.หัวหน้าสถานีตำรวจ			เป็นคณะทำงานและเลขานุการ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๑๑.อาจารย์ฝ่ายกิจการนักศึกษา			เป็นคณะทำงานและผู้ช่วยเลขานุการ</a:t>
            </a:r>
          </a:p>
        </p:txBody>
      </p:sp>
    </p:spTree>
    <p:extLst>
      <p:ext uri="{BB962C8B-B14F-4D97-AF65-F5344CB8AC3E}">
        <p14:creationId xmlns:p14="http://schemas.microsoft.com/office/powerpoint/2010/main" val="385126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2060848"/>
            <a:ext cx="8871613" cy="19389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4000" b="1" i="1" u="sng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คณะทำงานอำนวยการระดับจังหวัด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4000" b="1" i="1" u="sng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เป็นไปตามโครงสร้างคณะทำงานจัดระเบียบสังคมระดับจังหวัด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4000" b="1" i="1" u="sng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ภายใต้โครงสร้าง </a:t>
            </a:r>
            <a:r>
              <a:rPr lang="th-TH" sz="4000" b="1" i="1" u="sng" dirty="0" err="1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ศอ.ปส.จ</a:t>
            </a:r>
            <a:r>
              <a:rPr lang="th-TH" sz="4000" b="1" i="1" u="sng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.</a:t>
            </a:r>
            <a:endParaRPr lang="th-TH" sz="4000" b="1" i="1" u="sng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6653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891" y="0"/>
            <a:ext cx="9143999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i="1" u="sng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ชุด</a:t>
            </a:r>
            <a:r>
              <a:rPr lang="th-TH" b="1" i="1" u="sng" dirty="0" err="1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ปฎิบัติ</a:t>
            </a:r>
            <a:r>
              <a:rPr lang="th-TH" b="1" i="1" u="sng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การการควบคุมการจัดระเบียบสังคมในจังหวัด</a:t>
            </a:r>
            <a:endParaRPr lang="th-TH" b="1" i="1" u="sng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-891" y="442401"/>
            <a:ext cx="9144891" cy="637097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9pPr>
          </a:lstStyle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๑.รองผู้ว่าราชการ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จังหวัด ที่ได้รับมอบหมาย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		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เป็น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หัวหน้าคณะทำงาน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๒.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ผู้บังคับการตำรวจภูธรจังหวัด			เป็นรอง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หัวหน้าคณะทำงาน</a:t>
            </a:r>
            <a:endParaRPr lang="th-TH" sz="2400" b="1" dirty="0">
              <a:solidFill>
                <a:srgbClr val="0066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๓.รองผู้อำนวยการรักษาความมั่นคงภายในจังหวัด         เป็นรองหัวหน้าคณะทำงาน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 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                     (ฝ่ายทหาร)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๔.อธิการบดีหรือผู้บริหารสถานศึกษา หรือผู้แทน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เป็นคณะทำงาน</a:t>
            </a:r>
            <a:endParaRPr lang="en-US" sz="2400" b="1" dirty="0" smtClean="0">
              <a:solidFill>
                <a:srgbClr val="0066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๕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.นายแพทย์สาธารณสุขจังหวัด หรือผู้แทน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เป็นคณะทำงาน</a:t>
            </a:r>
            <a:endParaRPr lang="en-US" sz="2400" b="1" dirty="0" smtClean="0">
              <a:solidFill>
                <a:srgbClr val="0066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๖.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สรรพสามิตจังหวัด	หรือผู้แทน		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เป็นคณะทำงาน</a:t>
            </a:r>
            <a:endParaRPr lang="en-US" sz="2400" b="1" dirty="0" smtClean="0">
              <a:solidFill>
                <a:srgbClr val="0066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๗.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วัฒนธรรมจังหวัด	หรือผู้แทน		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เป็นคณะทำงาน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๘.พัฒนาสัง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ค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มและความมั่นคงของมนุษย์จังหวัด	เป็นคณะทำงาน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 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   หรือ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ผู้แทน				</a:t>
            </a:r>
            <a:endParaRPr lang="th-TH" sz="2400" b="1" dirty="0" smtClean="0">
              <a:solidFill>
                <a:srgbClr val="0066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๙.นายอำเภอ (ที่ตั้งสถานบันการศึกษา)		เป็นคณะทำงาน	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๑๐.ผู้แทน </a:t>
            </a:r>
            <a:r>
              <a:rPr lang="th-TH" sz="2400" b="1" dirty="0" err="1" smtClean="0">
                <a:solidFill>
                  <a:srgbClr val="006600"/>
                </a:solidFill>
                <a:latin typeface="Angsana New" pitchFamily="18" charset="-34"/>
              </a:rPr>
              <a:t>สนง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. </a:t>
            </a:r>
            <a:r>
              <a:rPr lang="th-TH" sz="2400" b="1" dirty="0" err="1" smtClean="0">
                <a:solidFill>
                  <a:srgbClr val="006600"/>
                </a:solidFill>
                <a:latin typeface="Angsana New" pitchFamily="18" charset="-34"/>
              </a:rPr>
              <a:t>ป.ป.ส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.ภาค			เป็นคณะทำงาน</a:t>
            </a:r>
            <a:endParaRPr lang="th-TH" sz="2400" b="1" dirty="0">
              <a:solidFill>
                <a:srgbClr val="0066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๑๑.ประธานชมรมผู้ประกอบการ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โดยรอบสถานศึกษา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เป็นคณะทำงาน 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๑๒.รอง ผู้บังคับการตำรวจภูธรจังหวัด		</a:t>
            </a:r>
            <a:r>
              <a:rPr lang="th-TH" sz="2400" b="1" dirty="0">
                <a:solidFill>
                  <a:srgbClr val="FF0000"/>
                </a:solidFill>
                <a:latin typeface="Angsana New" pitchFamily="18" charset="-34"/>
              </a:rPr>
              <a:t>เป็นคณะทำงานและ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เลขานุการ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๑๓.หัวหน้าสถานีตำรวจ			เป็นคณะทำงานและผู้ช่วยเลขานุการ</a:t>
            </a: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	๑๓.ป้องกันจังหวัด			 	เป็นคณะทำงานและ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ผู้ช่วยเลขานุการ</a:t>
            </a:r>
            <a:endParaRPr lang="th-TH" sz="2400" b="1" dirty="0" smtClean="0">
              <a:solidFill>
                <a:srgbClr val="006600"/>
              </a:solidFill>
              <a:latin typeface="Angsana New" pitchFamily="18" charset="-34"/>
            </a:endParaRPr>
          </a:p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๑๔.อาจารย์ฝ่ายกิจการนักศึกษา		</a:t>
            </a:r>
            <a:r>
              <a:rPr lang="th-TH" sz="2400" b="1" dirty="0">
                <a:solidFill>
                  <a:srgbClr val="006600"/>
                </a:solidFill>
                <a:latin typeface="Angsana New" pitchFamily="18" charset="-34"/>
              </a:rPr>
              <a:t>	</a:t>
            </a:r>
            <a:r>
              <a:rPr lang="th-TH" sz="2400" b="1" dirty="0" smtClean="0">
                <a:solidFill>
                  <a:srgbClr val="006600"/>
                </a:solidFill>
                <a:latin typeface="Angsana New" pitchFamily="18" charset="-34"/>
              </a:rPr>
              <a:t>เป็นคณะทำงานและผู้ช่วยเลขานุการ</a:t>
            </a:r>
            <a:endParaRPr lang="en-US" sz="2400" b="1" dirty="0" smtClean="0">
              <a:solidFill>
                <a:srgbClr val="006600"/>
              </a:solidFill>
              <a:latin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5242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3"/>
          <p:cNvSpPr txBox="1">
            <a:spLocks noChangeArrowheads="1"/>
          </p:cNvSpPr>
          <p:nvPr/>
        </p:nvSpPr>
        <p:spPr bwMode="auto">
          <a:xfrm>
            <a:off x="252413" y="1196975"/>
            <a:ext cx="8639175" cy="353943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9pPr>
          </a:lstStyle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 smtClean="0">
                <a:solidFill>
                  <a:srgbClr val="C00000"/>
                </a:solidFill>
                <a:latin typeface="TH Niramit AS" pitchFamily="2" charset="-34"/>
                <a:cs typeface="TH Niramit AS" pitchFamily="2" charset="-34"/>
              </a:rPr>
              <a:t>ขั้นเตรียมการ</a:t>
            </a:r>
            <a:endParaRPr lang="en-US" b="1" dirty="0" smtClean="0">
              <a:solidFill>
                <a:srgbClr val="C00000"/>
              </a:solidFill>
              <a:latin typeface="TH Niramit AS" pitchFamily="2" charset="-34"/>
              <a:cs typeface="TH Niramit AS" pitchFamily="2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	๑. </a:t>
            </a:r>
            <a:r>
              <a:rPr lang="th-TH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ตั้งคณะทำงาน </a:t>
            </a:r>
            <a:r>
              <a:rPr lang="th-TH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ชุดอำนวยการและชุดปฏิบัติการ ทั้งใน กทม. และต่างจังหวัด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	</a:t>
            </a:r>
            <a:r>
              <a:rPr lang="th-TH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๒. สำรวจข้อมูลพื้นที่เป้าหมายที่</a:t>
            </a:r>
            <a:r>
              <a:rPr lang="th-TH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จะ</a:t>
            </a:r>
            <a:r>
              <a:rPr lang="th-TH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ดำเนินการรอบสถานศึกษา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	๓. จัดให้มีการประชุมชี้แจงคณะทำงานของทุกจังหวัด และกทม. ในภาพรวมทั้งประเทศ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	</a:t>
            </a:r>
            <a:r>
              <a:rPr lang="th-TH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๔. คณะทำงานแต่ละจังหวัดและ กทม. เตรียมข้อมูลเชิญประชุมผู้ประกอบการ และจัดทำข้อตกลงร่วมกัน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11266"/>
            <a:ext cx="9144000" cy="10772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i="1" u="sng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การ</a:t>
            </a:r>
            <a:r>
              <a:rPr lang="th-TH" sz="3600" b="1" i="1" u="sng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ดำเนินการ</a:t>
            </a:r>
            <a:endParaRPr lang="th-TH" sz="3600" b="1" i="1" u="sng" dirty="0">
              <a:solidFill>
                <a:srgbClr val="006600"/>
              </a:solidFill>
              <a:latin typeface="TH Niramit AS" pitchFamily="2" charset="-34"/>
              <a:cs typeface="TH Niramit AS" pitchFamily="2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prstClr val="black"/>
              </a:solidFill>
              <a:latin typeface="Constantia" pitchFamily="18" charset="0"/>
              <a:cs typeface="Angsana New" pitchFamily="18" charset="-34"/>
            </a:endParaRPr>
          </a:p>
        </p:txBody>
      </p:sp>
      <p:pic>
        <p:nvPicPr>
          <p:cNvPr id="10246" name="Picture 3" descr="C:\Users\JOY\Desktop\รูปโครงการ\คณะทำงาน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428" y="5024210"/>
            <a:ext cx="3672160" cy="1773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6325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3"/>
          <p:cNvSpPr txBox="1">
            <a:spLocks noChangeArrowheads="1"/>
          </p:cNvSpPr>
          <p:nvPr/>
        </p:nvSpPr>
        <p:spPr bwMode="auto">
          <a:xfrm>
            <a:off x="163513" y="1196975"/>
            <a:ext cx="8785225" cy="550920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9pPr>
          </a:lstStyle>
          <a:p>
            <a:pPr algn="thai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 smtClean="0">
                <a:solidFill>
                  <a:srgbClr val="C00000"/>
                </a:solidFill>
                <a:latin typeface="TH Niramit AS" pitchFamily="2" charset="-34"/>
                <a:cs typeface="TH Niramit AS" pitchFamily="2" charset="-34"/>
              </a:rPr>
              <a:t>การปฏิบัติ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	</a:t>
            </a:r>
            <a:r>
              <a:rPr lang="th-TH" sz="3200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๑.การประชุมจัดทำข้อตกลงร่วมกัน(</a:t>
            </a:r>
            <a:r>
              <a:rPr lang="en-US" sz="3200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MOU</a:t>
            </a:r>
            <a:r>
              <a:rPr lang="th-TH" sz="3200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) ระหว่างหน่วยงานรับผิดชอบ สถานศึกษา และผู้ประกอบการโดยรอบฯ 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sz="3200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           </a:t>
            </a:r>
            <a:r>
              <a:rPr lang="th-TH" sz="3200" b="1" u="sng" dirty="0" smtClean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(ภายใน </a:t>
            </a:r>
            <a:r>
              <a:rPr lang="en-US" sz="3200" b="1" u="sng" dirty="0" smtClean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17-31 </a:t>
            </a:r>
            <a:r>
              <a:rPr lang="th-TH" sz="3200" b="1" u="sng" dirty="0" smtClean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ก.ค.</a:t>
            </a:r>
            <a:r>
              <a:rPr lang="en-US" sz="3200" b="1" u="sng" dirty="0" smtClean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58)</a:t>
            </a:r>
            <a:endParaRPr lang="th-TH" sz="3200" b="1" u="sng" dirty="0" smtClean="0">
              <a:solidFill>
                <a:srgbClr val="FF0000"/>
              </a:solidFill>
              <a:latin typeface="TH Niramit AS" pitchFamily="2" charset="-34"/>
              <a:cs typeface="TH Niramit AS" pitchFamily="2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sz="3200" b="1" dirty="0" smtClean="0">
                <a:solidFill>
                  <a:srgbClr val="0070C0"/>
                </a:solidFill>
                <a:latin typeface="TH Niramit AS" pitchFamily="2" charset="-34"/>
                <a:cs typeface="TH Niramit AS" pitchFamily="2" charset="-34"/>
              </a:rPr>
              <a:t>	๒.ชุดปฏิบัติการออกตรวจตราแนะนำผู้ประกอบการ</a:t>
            </a:r>
            <a:r>
              <a:rPr lang="th-TH" sz="3200" b="1" dirty="0">
                <a:solidFill>
                  <a:srgbClr val="0070C0"/>
                </a:solidFill>
                <a:latin typeface="TH Niramit AS" pitchFamily="2" charset="-34"/>
                <a:cs typeface="TH Niramit AS" pitchFamily="2" charset="-34"/>
              </a:rPr>
              <a:t>พื้นที่</a:t>
            </a:r>
            <a:r>
              <a:rPr lang="th-TH" sz="3200" b="1" dirty="0" smtClean="0">
                <a:solidFill>
                  <a:srgbClr val="0070C0"/>
                </a:solidFill>
                <a:latin typeface="TH Niramit AS" pitchFamily="2" charset="-34"/>
                <a:cs typeface="TH Niramit AS" pitchFamily="2" charset="-34"/>
              </a:rPr>
              <a:t>เป้าหมาย </a:t>
            </a:r>
            <a:r>
              <a:rPr lang="th-TH" sz="3200" b="1" u="sng" dirty="0" smtClean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(ตั้งแต่ </a:t>
            </a:r>
            <a:r>
              <a:rPr lang="en-US" sz="3200" b="1" u="sng" dirty="0" smtClean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1 </a:t>
            </a:r>
            <a:r>
              <a:rPr lang="th-TH" sz="3200" b="1" u="sng" dirty="0" smtClean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ส.ค.</a:t>
            </a:r>
            <a:r>
              <a:rPr lang="en-US" sz="3200" b="1" u="sng" dirty="0" smtClean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58</a:t>
            </a:r>
            <a:r>
              <a:rPr lang="th-TH" sz="3200" b="1" u="sng" dirty="0" smtClean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)</a:t>
            </a:r>
            <a:endParaRPr lang="en-US" sz="3200" b="1" u="sng" dirty="0">
              <a:solidFill>
                <a:srgbClr val="FF0000"/>
              </a:solidFill>
              <a:latin typeface="TH Niramit AS" pitchFamily="2" charset="-34"/>
              <a:cs typeface="TH Niramit AS" pitchFamily="2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	</a:t>
            </a:r>
            <a:r>
              <a:rPr lang="th-TH" sz="3200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๓.ชุดปฏิบัติการตรวจตรากวดขันและบังคับใช้กฎหมาย 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sz="3200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           </a:t>
            </a:r>
            <a:r>
              <a:rPr lang="th-TH" sz="3200" b="1" u="sng" dirty="0" smtClean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(</a:t>
            </a:r>
            <a:r>
              <a:rPr lang="th-TH" sz="3200" b="1" u="sng" dirty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ตั้งแต่ </a:t>
            </a:r>
            <a:r>
              <a:rPr lang="en-US" sz="3200" b="1" u="sng" dirty="0" smtClean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15 </a:t>
            </a:r>
            <a:r>
              <a:rPr lang="th-TH" sz="3200" b="1" u="sng" dirty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ส.ค.</a:t>
            </a:r>
            <a:r>
              <a:rPr lang="en-US" sz="3200" b="1" u="sng" dirty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58</a:t>
            </a:r>
            <a:r>
              <a:rPr lang="th-TH" sz="3200" b="1" u="sng" dirty="0" smtClean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)</a:t>
            </a:r>
            <a:endParaRPr lang="th-TH" sz="3200" b="1" dirty="0" smtClean="0">
              <a:solidFill>
                <a:srgbClr val="006600"/>
              </a:solidFill>
              <a:latin typeface="TH Niramit AS" pitchFamily="2" charset="-34"/>
              <a:cs typeface="TH Niramit AS" pitchFamily="2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>
                <a:solidFill>
                  <a:srgbClr val="0070C0"/>
                </a:solidFill>
                <a:latin typeface="TH Niramit AS" pitchFamily="2" charset="-34"/>
                <a:cs typeface="TH Niramit AS" pitchFamily="2" charset="-34"/>
              </a:rPr>
              <a:t>	</a:t>
            </a:r>
            <a:r>
              <a:rPr lang="th-TH" sz="3200" b="1" dirty="0" smtClean="0">
                <a:solidFill>
                  <a:srgbClr val="0070C0"/>
                </a:solidFill>
                <a:latin typeface="TH Niramit AS" pitchFamily="2" charset="-34"/>
                <a:cs typeface="TH Niramit AS" pitchFamily="2" charset="-34"/>
              </a:rPr>
              <a:t>๔.การสรุปผลการปฏิบัติประจำเดือน โดยจัดประชุมคณะทำงานระดับปฏิบัติการที่สถานศึกษาเป้าหมาย 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sz="3200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           </a:t>
            </a:r>
            <a:r>
              <a:rPr lang="th-TH" sz="3200" b="1" u="sng" dirty="0" smtClean="0">
                <a:solidFill>
                  <a:srgbClr val="FF0000"/>
                </a:solidFill>
                <a:latin typeface="TH Niramit AS" pitchFamily="2" charset="-34"/>
                <a:cs typeface="TH Niramit AS" pitchFamily="2" charset="-34"/>
              </a:rPr>
              <a:t>(ทุกสิ้นเดือน)</a:t>
            </a:r>
            <a:endParaRPr lang="en-US" sz="3600" b="1" dirty="0">
              <a:solidFill>
                <a:srgbClr val="006600"/>
              </a:solidFill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9526" y="0"/>
            <a:ext cx="9144000" cy="10772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i="1" u="sng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การดำเนินการ (ต่อ</a:t>
            </a:r>
            <a:r>
              <a:rPr lang="th-TH" b="1" i="1" u="sng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prstClr val="black"/>
              </a:solidFill>
              <a:latin typeface="Constantia" pitchFamily="18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114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3"/>
          <p:cNvSpPr txBox="1">
            <a:spLocks noChangeArrowheads="1"/>
          </p:cNvSpPr>
          <p:nvPr/>
        </p:nvSpPr>
        <p:spPr bwMode="auto">
          <a:xfrm>
            <a:off x="539552" y="1555750"/>
            <a:ext cx="8208838" cy="1815882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nstantia" pitchFamily="18" charset="0"/>
                <a:cs typeface="Angsana New" pitchFamily="18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 smtClean="0">
                <a:solidFill>
                  <a:srgbClr val="C00000"/>
                </a:solidFill>
                <a:latin typeface="TH Niramit AS" pitchFamily="2" charset="-34"/>
                <a:cs typeface="TH Niramit AS" pitchFamily="2" charset="-34"/>
              </a:rPr>
              <a:t>การประเมินผลและรายงาน</a:t>
            </a:r>
            <a:endParaRPr lang="en-US" b="1" dirty="0" smtClean="0">
              <a:solidFill>
                <a:srgbClr val="C00000"/>
              </a:solidFill>
              <a:latin typeface="TH Niramit AS" pitchFamily="2" charset="-34"/>
              <a:cs typeface="TH Niramit AS" pitchFamily="2" charset="-34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	๑. ประชุมสรุปผลการดำเนินงาน โดย </a:t>
            </a:r>
            <a:r>
              <a:rPr lang="th-TH" b="1" dirty="0" err="1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ศอ.ปส.จ</a:t>
            </a:r>
            <a:r>
              <a:rPr lang="th-TH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. หรือ กทม.</a:t>
            </a:r>
            <a:endParaRPr lang="en-US" b="1" dirty="0" smtClean="0">
              <a:solidFill>
                <a:srgbClr val="006600"/>
              </a:solidFill>
              <a:latin typeface="TH Niramit AS" pitchFamily="2" charset="-34"/>
              <a:cs typeface="TH Niramit AS" pitchFamily="2" charset="-34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	๒. รายงานผลการปฏิบัติไปยัง </a:t>
            </a:r>
            <a:r>
              <a:rPr lang="th-TH" b="1" dirty="0" err="1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ศอ.ปส</a:t>
            </a:r>
            <a:r>
              <a:rPr lang="th-TH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. ทุกเดือนตามระบบ </a:t>
            </a:r>
            <a:r>
              <a:rPr lang="en-US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N</a:t>
            </a:r>
            <a:r>
              <a:rPr lang="en-US" b="1" dirty="0" smtClean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ISPA</a:t>
            </a:r>
            <a:endParaRPr lang="th-TH" b="1" dirty="0" smtClean="0">
              <a:solidFill>
                <a:srgbClr val="006600"/>
              </a:solidFill>
              <a:latin typeface="TH Niramit AS" pitchFamily="2" charset="-34"/>
              <a:cs typeface="TH Niramit AS" pitchFamily="2" charset="-34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th-TH" dirty="0" smtClean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8531"/>
            <a:ext cx="9144000" cy="10772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i="1" u="sng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การดำเนินการ (ต่อ)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prstClr val="black"/>
              </a:solidFill>
              <a:latin typeface="Constantia" pitchFamily="18" charset="0"/>
              <a:cs typeface="Angsana New" pitchFamily="18" charset="-34"/>
            </a:endParaRPr>
          </a:p>
        </p:txBody>
      </p:sp>
      <p:pic>
        <p:nvPicPr>
          <p:cNvPr id="12294" name="Picture 3" descr="C:\Users\JOY\Desktop\รูปโครงการ\ประเมินผล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997200"/>
            <a:ext cx="3448050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 descr="C:\Users\JOY\Desktop\รูปโครงการ\ประเมินผล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17032"/>
            <a:ext cx="4564757" cy="24297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736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i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                          </a:t>
            </a:r>
            <a:r>
              <a:rPr lang="th-TH" sz="3200" b="1" i="1" u="sng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ด้านการป้องกันและปราบปราม</a:t>
            </a:r>
            <a:r>
              <a:rPr lang="th-TH" sz="3200" b="1" i="1" u="sng" dirty="0" err="1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ยาเสพติด</a:t>
            </a:r>
            <a:endParaRPr lang="th-TH" sz="3200" b="1" i="1" u="sng" dirty="0">
              <a:solidFill>
                <a:srgbClr val="006600"/>
              </a:solidFill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 rot="20811781">
            <a:off x="197763" y="275211"/>
            <a:ext cx="3392274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dirty="0">
                <a:ln w="11430"/>
                <a:solidFill>
                  <a:srgbClr val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H Niramit AS" pitchFamily="2" charset="-34"/>
                <a:cs typeface="TH Niramit AS" pitchFamily="2" charset="-34"/>
              </a:rPr>
              <a:t>แนวทางการดำเนินการ</a:t>
            </a:r>
          </a:p>
        </p:txBody>
      </p:sp>
      <p:sp>
        <p:nvSpPr>
          <p:cNvPr id="6" name="Rounded Rectangle 9"/>
          <p:cNvSpPr/>
          <p:nvPr/>
        </p:nvSpPr>
        <p:spPr>
          <a:xfrm>
            <a:off x="395288" y="1306513"/>
            <a:ext cx="8064500" cy="544512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สำรวจข้อมูลพื้นที่เป้าหมายเกี่ยวกับ ผู้ค้า ผู้เสพ </a:t>
            </a:r>
            <a:r>
              <a:rPr lang="th-TH" sz="2400" b="1" dirty="0" err="1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ยาเสพติด</a:t>
            </a: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ทุกประเภท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กวดขันจับกุมผู้ค้ารายย่อย รายใหญ่ รายสำคัญ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หากจับกุมไม่ได้ให้ใช้</a:t>
            </a:r>
            <a:r>
              <a:rPr lang="th-TH" sz="2400" b="1" dirty="0" err="1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มาตราการ</a:t>
            </a: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กดดันให้ออกนอกพื้นที่เป้าหมาย หรือป้องกันไม่ให้ขาย</a:t>
            </a:r>
            <a:r>
              <a:rPr lang="th-TH" sz="2400" b="1" dirty="0" err="1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ยาเสพติด</a:t>
            </a:r>
            <a:endParaRPr lang="th-TH" sz="2400" b="1" dirty="0">
              <a:solidFill>
                <a:srgbClr val="006600"/>
              </a:solidFill>
              <a:latin typeface="TH Niramit AS" pitchFamily="2" charset="-34"/>
              <a:cs typeface="TH Niramit AS" pitchFamily="2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กวดขันร้านขายยาที่ขายยาบางประเภทที่อาจนำไปผสมหรือใช้เยี่ยง</a:t>
            </a:r>
            <a:r>
              <a:rPr lang="th-TH" sz="2400" b="1" dirty="0" err="1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ยาเสพติด</a:t>
            </a:r>
            <a:endParaRPr lang="th-TH" sz="2400" b="1" dirty="0">
              <a:solidFill>
                <a:srgbClr val="006600"/>
              </a:solidFill>
              <a:latin typeface="TH Niramit AS" pitchFamily="2" charset="-34"/>
              <a:cs typeface="TH Niramit AS" pitchFamily="2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นำผู้เสพเข้ารับการบำบัดรักษาตามกระบวนการ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จัดกิจกรรมประชาสัมพันธ์ให้ความรู้เกี่ยวกับเรื่อง</a:t>
            </a:r>
            <a:r>
              <a:rPr lang="th-TH" sz="2400" b="1" dirty="0" err="1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ยาเสพติด</a:t>
            </a: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อย่างต่อเนื่อง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</p:txBody>
      </p:sp>
      <p:pic>
        <p:nvPicPr>
          <p:cNvPr id="41986" name="Picture 2" descr="C:\Users\JOY\Desktop\รูปโครงการ\ไม่ดี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97152"/>
            <a:ext cx="3000333" cy="180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816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i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                               </a:t>
            </a:r>
            <a:r>
              <a:rPr lang="th-TH" sz="3600" b="1" i="1" u="sng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หอพัก/อาคารที่พักเชิงพาณิชย์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 rot="20811781">
            <a:off x="197763" y="275211"/>
            <a:ext cx="3392274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dirty="0">
                <a:ln w="11430"/>
                <a:solidFill>
                  <a:srgbClr val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H Niramit AS" pitchFamily="2" charset="-34"/>
                <a:cs typeface="TH Niramit AS" pitchFamily="2" charset="-34"/>
              </a:rPr>
              <a:t>แนวทางการดำเนินการ</a:t>
            </a:r>
          </a:p>
        </p:txBody>
      </p:sp>
      <p:sp>
        <p:nvSpPr>
          <p:cNvPr id="6" name="Rounded Rectangle 9"/>
          <p:cNvSpPr/>
          <p:nvPr/>
        </p:nvSpPr>
        <p:spPr>
          <a:xfrm>
            <a:off x="250825" y="1268413"/>
            <a:ext cx="4897438" cy="540067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ได้รับอนุญาตให้ประกอบการถูกต้อง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กรณีมีนักเรียน นักศึกษาอายุไม่เกิน ๒๕ ปีขึ้นไปเข้าพักตั้งแต่</a:t>
            </a:r>
            <a:r>
              <a:rPr lang="th-TH" sz="3600" b="1" u="sng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sz="3600" b="1" u="sng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๑ </a:t>
            </a: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คนขึ้นไปต้องจดทะเบียนหอพัก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มีป้ายประกาศเตือนเกี่ยวกับยาเสพติด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ไม่ปล่อยปละละเลยให้มีการมั่วสุมกันกระทำความผิดเกี่ยวกับยาเสพติด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ไม่จำหน่ายบุหรี่หรือสุราแก่เด็ก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ไม่จัดหรือยินยอมให้มีการเล่นการพนันในหอพัก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ไม่ก่อสร้าง ดัดแปลง โครงสร้างอาคารโดยไม่ได้รับอนุญาต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</p:txBody>
      </p:sp>
      <p:pic>
        <p:nvPicPr>
          <p:cNvPr id="38914" name="Picture 2" descr="C:\Users\JOY\Desktop\รูปโครงการ\หอ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298583"/>
            <a:ext cx="3528560" cy="28228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5" name="Picture 3" descr="C:\Users\JOY\Desktop\รูปโครงการ\หอ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308187"/>
            <a:ext cx="3528560" cy="23533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03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i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                                </a:t>
            </a:r>
            <a:r>
              <a:rPr lang="th-TH" sz="3600" b="1" i="1" u="sng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สถานบันเทิง/สถานบริการ</a:t>
            </a:r>
          </a:p>
        </p:txBody>
      </p:sp>
      <p:sp>
        <p:nvSpPr>
          <p:cNvPr id="6" name="Rounded Rectangle 9"/>
          <p:cNvSpPr/>
          <p:nvPr/>
        </p:nvSpPr>
        <p:spPr>
          <a:xfrm>
            <a:off x="250825" y="1268760"/>
            <a:ext cx="4897438" cy="4897437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มีใบอนุญาตประกอบการถูกต้อง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มีป้ายประกาศเตือน เกี่ยวกับยาเสพติด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เปิด-ปิด ตามเวลา ที่กำหนด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ไม่ส่งเสียงดังจนเดือดร้อนผู้อื่น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ไม่ปล่อยปละละเลยให้เด็กเข้าไปใช้บริการ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ไม่ปล่อยปละละเลยให้มีการมั่วสุมกันกระทำความผิดเกี่ยวกับยาเสพติด 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ได้รับอนุญาต ให้จำหน่ายบุหรี่ สุราถูกต้องและจำหน่าย ตามเวลาที่กำหนด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ไม่มีการแสดงลามก อนาจารหรือการแสดง ที่ไม่เหมาะสม 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</p:txBody>
      </p:sp>
      <p:pic>
        <p:nvPicPr>
          <p:cNvPr id="37890" name="Picture 2" descr="C:\Users\JOY\Desktop\รูปโครงการ\สถานบริการ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68760"/>
            <a:ext cx="3600400" cy="26969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1" name="Picture 3" descr="C:\Users\JOY\Desktop\รูปโครงการ\สถานบริการ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573" y="3917007"/>
            <a:ext cx="3451430" cy="24643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สี่เหลี่ยมผืนผ้า 7"/>
          <p:cNvSpPr/>
          <p:nvPr/>
        </p:nvSpPr>
        <p:spPr>
          <a:xfrm rot="20811781">
            <a:off x="197763" y="275211"/>
            <a:ext cx="3392274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dirty="0">
                <a:ln w="11430"/>
                <a:solidFill>
                  <a:srgbClr val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H Niramit AS" pitchFamily="2" charset="-34"/>
                <a:cs typeface="TH Niramit AS" pitchFamily="2" charset="-34"/>
              </a:rPr>
              <a:t>แนวทางการดำเนินการ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495" y="6237312"/>
            <a:ext cx="6120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u="sng" dirty="0">
                <a:solidFill>
                  <a:srgbClr val="FF0000"/>
                </a:solidFill>
                <a:latin typeface="Arial" pitchFamily="34" charset="0"/>
                <a:cs typeface="Angsana New" pitchFamily="18" charset="-34"/>
              </a:rPr>
              <a:t>โดยเฉพาะมาตรการพิเศษตามที่ได้มีการปรับปรุงใหม่</a:t>
            </a:r>
            <a:endParaRPr lang="th-TH" sz="3200" b="1" u="sng" dirty="0">
              <a:solidFill>
                <a:srgbClr val="FF0000"/>
              </a:solidFill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7073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i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                                </a:t>
            </a:r>
            <a:r>
              <a:rPr lang="th-TH" sz="3600" b="1" i="1" u="sng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ร้านอินเตอร์เน็ต/ร้านเกม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 rot="20811781">
            <a:off x="197763" y="275211"/>
            <a:ext cx="3392274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dirty="0">
                <a:ln w="11430"/>
                <a:solidFill>
                  <a:srgbClr val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H Niramit AS" pitchFamily="2" charset="-34"/>
                <a:cs typeface="TH Niramit AS" pitchFamily="2" charset="-34"/>
              </a:rPr>
              <a:t>แนวทางการดำเนินการ</a:t>
            </a:r>
          </a:p>
        </p:txBody>
      </p:sp>
      <p:sp>
        <p:nvSpPr>
          <p:cNvPr id="6" name="Rounded Rectangle 9"/>
          <p:cNvSpPr/>
          <p:nvPr/>
        </p:nvSpPr>
        <p:spPr>
          <a:xfrm>
            <a:off x="173038" y="1319213"/>
            <a:ext cx="5322887" cy="533876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ได้รับอนุญาตให้ประกอบการโดยถูกต้อง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ใช้ซอฟต์แวร์ที่ถูกต้องตามกฎหมายและไม่ขัดต่อความสงบเรียบร้อย และศีลธรรมอันดี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ไม่จัดให้มีหรือยินยอมให้เล่นการพนัน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ไม่จำหน่ายบุหรี่ สุรา แก่เด็ก 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ไม่บังคับขู่เข็ญ ชักจูง ส่งเสริมให้เด็ก ประพฤติตนไม่สมควร 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ไม่อนุญาตให้เด็กใช้บริการ ก่อน ๑๔.๐๐ น. และไม่เกิน ๒๐.๐๐ น.(เด็กอายุต่ำกว่า ๑๕ ปี) และไม่เกิน ๒๒.๐๐ น. (เด็กอายุไม่เกิน ๑๘ ปี) ของวันจันทร์ถึงวันศุกร์</a:t>
            </a:r>
          </a:p>
          <a:p>
            <a:pPr marL="342900" indent="-342900"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ไม่ยินยอมให้เด็กนักเรียนเล่นเกมในเวลาเรียน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ฯลฯ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</p:txBody>
      </p:sp>
      <p:pic>
        <p:nvPicPr>
          <p:cNvPr id="39938" name="Picture 2" descr="C:\Users\JOY\Desktop\รูปโครงการ\ร้านเน็ต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4432" y="1412776"/>
            <a:ext cx="3240360" cy="24178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9" name="Picture 3" descr="C:\Users\JOY\Desktop\รูปโครงการ\ร้านเน็ต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033" y="3988202"/>
            <a:ext cx="3220759" cy="24155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91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i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                          </a:t>
            </a:r>
            <a:r>
              <a:rPr lang="th-TH" sz="3200" b="1" i="1" u="sng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ด้านการป้องกันและปราบปรามการพนัน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 rot="20811781">
            <a:off x="197763" y="275211"/>
            <a:ext cx="3392274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dirty="0">
                <a:ln w="11430"/>
                <a:solidFill>
                  <a:srgbClr val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H Niramit AS" pitchFamily="2" charset="-34"/>
                <a:cs typeface="TH Niramit AS" pitchFamily="2" charset="-34"/>
              </a:rPr>
              <a:t>แนวทางการดำเนินการ</a:t>
            </a:r>
          </a:p>
        </p:txBody>
      </p:sp>
      <p:sp>
        <p:nvSpPr>
          <p:cNvPr id="6" name="Rounded Rectangle 9"/>
          <p:cNvSpPr/>
          <p:nvPr/>
        </p:nvSpPr>
        <p:spPr>
          <a:xfrm>
            <a:off x="576263" y="1557338"/>
            <a:ext cx="7991475" cy="467995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</a:t>
            </a:r>
            <a:r>
              <a:rPr lang="th-TH" sz="36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สำรวจข้อมูลพื้นที่เป้าหมาย สถานที่ที่อาจมีการลักลอบเล่นการพนัน เช่นบ่อนการพนัน โต๊ะสนุกเก้อ โต๊ะรับพนันบอล ตู้เกม ตู้ไฟฟ้า ฯลฯ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36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กวดขันตรวจตรา จับกุมอย่างต่อเนื่อง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   ฯลฯ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	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</p:txBody>
      </p:sp>
      <p:pic>
        <p:nvPicPr>
          <p:cNvPr id="19463" name="Picture 1" descr="http://www.thaihealth.or.th/data/content/24862/resize/24862_thaihealth_hmqrtwxyz2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4076700"/>
            <a:ext cx="2952750" cy="194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507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i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                               </a:t>
            </a:r>
            <a:r>
              <a:rPr lang="th-TH" sz="3600" b="1" i="1" u="sng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ร้านจำหน่ายสุรา/ยาดอง/เหล้าปั่น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 rot="20811781">
            <a:off x="197763" y="275211"/>
            <a:ext cx="3392274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dirty="0">
                <a:ln w="11430"/>
                <a:solidFill>
                  <a:srgbClr val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H Niramit AS" pitchFamily="2" charset="-34"/>
                <a:cs typeface="TH Niramit AS" pitchFamily="2" charset="-34"/>
              </a:rPr>
              <a:t>แนวทางการดำเนินการ</a:t>
            </a:r>
          </a:p>
        </p:txBody>
      </p:sp>
      <p:sp>
        <p:nvSpPr>
          <p:cNvPr id="6" name="Rounded Rectangle 9"/>
          <p:cNvSpPr/>
          <p:nvPr/>
        </p:nvSpPr>
        <p:spPr>
          <a:xfrm>
            <a:off x="179388" y="1557338"/>
            <a:ext cx="4679950" cy="511175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มีการจำหน่ายสุราอย่าง ถูกต้องตามกฎหมาย และตามเวลาที่กำหนด 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ห้ามจำหน่ายสุรา หรือเครื่องดื่มแอลกอฮอล์ให้เด็กอายุต่ำกว่า ๒๐ ปี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ไม่มีการขายสุราหรือเครื่องดื่มแอลกอฮอล์ในศาสนสถาน สถานบริการสาธารณสุข  สถานที่ราชการ สถานศึกษา สถานีบริการน้ำมันเชื้อเพลิง สวนสาธารณะ หอพัก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25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ไม่มีการโฆษณาขายเครื่องดื่มแอลกอฮอล์ หรือจูงใจให้เกิดการ ส่งเสริมการขาย</a:t>
            </a:r>
            <a:r>
              <a:rPr lang="th-TH" sz="2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</p:txBody>
      </p:sp>
      <p:pic>
        <p:nvPicPr>
          <p:cNvPr id="43010" name="Picture 2" descr="C:\Users\JOY\Desktop\รูปโครงการ\สุรา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374" y="1330662"/>
            <a:ext cx="3449960" cy="25788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3" descr="C:\Users\JOY\Desktop\รูปโครงการ\n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550" y="3910013"/>
            <a:ext cx="3333750" cy="285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88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i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                                  </a:t>
            </a:r>
            <a:r>
              <a:rPr lang="th-TH" sz="3600" b="1" i="1" u="sng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การให้บริการสูบบารากุ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 rot="20811781">
            <a:off x="197763" y="275211"/>
            <a:ext cx="3392274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dirty="0">
                <a:ln w="11430"/>
                <a:solidFill>
                  <a:srgbClr val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H Niramit AS" pitchFamily="2" charset="-34"/>
                <a:cs typeface="TH Niramit AS" pitchFamily="2" charset="-34"/>
              </a:rPr>
              <a:t>แนวทางการดำเนินการ</a:t>
            </a:r>
          </a:p>
        </p:txBody>
      </p:sp>
      <p:sp>
        <p:nvSpPr>
          <p:cNvPr id="6" name="Rounded Rectangle 9"/>
          <p:cNvSpPr/>
          <p:nvPr/>
        </p:nvSpPr>
        <p:spPr>
          <a:xfrm>
            <a:off x="168275" y="2060575"/>
            <a:ext cx="5483225" cy="324008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32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ห้ามสถานบริการหรือแหล่งมั่วสุมจัดให้บริการสูบบารากุ ควบคุมโดยใช้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32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พ.ร.บ.ควบคุมผลิตภัณฑ์ยาสูบ พ.ศ. ๒๕๓๕ 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32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พ.ร.บ. ยาสูบ พ.ศ. ๒๕๐๙ 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th-TH" sz="3200" b="1" dirty="0">
                <a:solidFill>
                  <a:srgbClr val="006600"/>
                </a:solidFill>
                <a:latin typeface="TH Niramit AS" pitchFamily="2" charset="-34"/>
                <a:cs typeface="TH Niramit AS" pitchFamily="2" charset="-34"/>
              </a:rPr>
              <a:t>  พ.ร.บ.ศุลกากร พ.ศ. ๒๔๖๙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</p:txBody>
      </p:sp>
      <p:pic>
        <p:nvPicPr>
          <p:cNvPr id="44036" name="Picture 4" descr="C:\Users\JOY\Desktop\รูปโครงการ\บารากุ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327296"/>
            <a:ext cx="3244585" cy="24334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5" descr="C:\Users\JOY\Desktop\รูปโครงการ\บารากุ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3760788"/>
            <a:ext cx="2878137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7996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i="1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                               </a:t>
            </a:r>
            <a:r>
              <a:rPr lang="th-TH" sz="3600" b="1" i="1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            </a:t>
            </a:r>
            <a:r>
              <a:rPr lang="th-TH" sz="3600" b="1" i="1" u="sng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ควบคุม</a:t>
            </a:r>
            <a:r>
              <a:rPr lang="th-TH" sz="3600" b="1" i="1" u="sng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การประพฤติตนของเด็กให้เหมาะสม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 rot="20811781">
            <a:off x="404549" y="275211"/>
            <a:ext cx="2978701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dirty="0">
                <a:ln w="11430"/>
                <a:solidFill>
                  <a:srgbClr val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แนวทางการดำเนินการ</a:t>
            </a:r>
          </a:p>
        </p:txBody>
      </p:sp>
      <p:sp>
        <p:nvSpPr>
          <p:cNvPr id="6" name="Rounded Rectangle 9"/>
          <p:cNvSpPr/>
          <p:nvPr/>
        </p:nvSpPr>
        <p:spPr>
          <a:xfrm>
            <a:off x="179388" y="1268413"/>
            <a:ext cx="8137525" cy="544512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           </a:t>
            </a:r>
            <a:r>
              <a:rPr lang="en-US" sz="3600" b="1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-</a:t>
            </a:r>
            <a:r>
              <a:rPr lang="th-TH" sz="3600" b="1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เน้น</a:t>
            </a:r>
            <a:r>
              <a:rPr lang="th-TH" sz="3600" b="1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ย้ำบังคับใช้กฎหมาย ตามพ.ร.บ.คุ้มครองเด็ก พ.ศ.๒๕๔๖ หรือกฎหมายอื่นๆ ที่เกี่ยวข้อง ทั้งนี้เพื่อ</a:t>
            </a:r>
            <a:r>
              <a:rPr lang="th-TH" sz="3600" b="1" dirty="0" err="1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สวัสดิ</a:t>
            </a:r>
            <a:r>
              <a:rPr lang="th-TH" sz="3600" b="1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ภาพและความปลอดภัยของเด็กและเยาวชน นักเรียน </a:t>
            </a:r>
            <a:r>
              <a:rPr lang="th-TH" sz="3600" b="1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นักศึกษา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dirty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	</a:t>
            </a:r>
            <a:r>
              <a:rPr lang="th-TH" sz="3600" b="1" dirty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- สถาบันการศึกษาต้องจัดอาจารย์ฝ่ายกิจการนักศึกษา เข้าตรวจสอบติดตามดูแลความประพฤตินักศึกษาให้เหมาะสม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	</a:t>
            </a:r>
            <a:r>
              <a:rPr lang="th-TH" sz="3600" b="1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- ส่งเสริมให้มีตัวแทนนักศึกษาเข้าร่วมในการจัดระเบียบสังคมตามแนวทางที่กำหนด</a:t>
            </a:r>
            <a:endParaRPr lang="th-TH" sz="3600" b="1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2400" b="1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dirty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	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dirty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	</a:t>
            </a:r>
            <a:r>
              <a:rPr lang="th-TH" dirty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	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dirty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68598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3"/>
          <p:cNvSpPr>
            <a:spLocks noChangeArrowheads="1"/>
          </p:cNvSpPr>
          <p:nvPr/>
        </p:nvSpPr>
        <p:spPr bwMode="auto">
          <a:xfrm>
            <a:off x="0" y="2408238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3200" b="1">
                <a:solidFill>
                  <a:srgbClr val="FFFF00"/>
                </a:solidFill>
                <a:latin typeface="Angsana New" pitchFamily="18" charset="-34"/>
              </a:rPr>
              <a:t>	</a:t>
            </a:r>
            <a:r>
              <a:rPr lang="en-US" altLang="zh-CN" sz="3200" b="1">
                <a:solidFill>
                  <a:srgbClr val="FFFF00"/>
                </a:solidFill>
                <a:latin typeface="Angsana New" pitchFamily="18" charset="-34"/>
                <a:ea typeface="SimSun" pitchFamily="2" charset="-122"/>
              </a:rPr>
              <a:t>        </a:t>
            </a:r>
            <a:r>
              <a:rPr lang="th-TH" altLang="zh-CN" sz="3200" b="1">
                <a:solidFill>
                  <a:srgbClr val="FFFF00"/>
                </a:solidFill>
                <a:latin typeface="Angsana New" pitchFamily="18" charset="-34"/>
              </a:rPr>
              <a:t>	</a:t>
            </a:r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-36512" y="1011495"/>
            <a:ext cx="9180512" cy="7602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99FF99"/>
                </a:solidFill>
                <a:latin typeface="Angsana New" pitchFamily="18" charset="-34"/>
              </a:rPr>
              <a:t> </a:t>
            </a:r>
            <a:r>
              <a:rPr lang="en-US" sz="3200" b="1" u="sng" dirty="0">
                <a:solidFill>
                  <a:srgbClr val="99FF99"/>
                </a:solidFill>
                <a:latin typeface="Angsana New" pitchFamily="18" charset="-34"/>
              </a:rPr>
              <a:t>17-31 </a:t>
            </a:r>
            <a:r>
              <a:rPr lang="th-TH" sz="3200" b="1" u="sng" dirty="0">
                <a:solidFill>
                  <a:srgbClr val="99FF99"/>
                </a:solidFill>
                <a:latin typeface="Angsana New" pitchFamily="18" charset="-34"/>
              </a:rPr>
              <a:t>ก.ค.</a:t>
            </a:r>
            <a:r>
              <a:rPr lang="en-US" sz="3200" b="1" u="sng" dirty="0">
                <a:solidFill>
                  <a:srgbClr val="99FF99"/>
                </a:solidFill>
                <a:latin typeface="Angsana New" pitchFamily="18" charset="-34"/>
              </a:rPr>
              <a:t>2558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99FF99"/>
                </a:solidFill>
                <a:latin typeface="Angsana New" pitchFamily="18" charset="-34"/>
              </a:rPr>
              <a:t>- </a:t>
            </a:r>
            <a:r>
              <a:rPr lang="th-TH" sz="3200" b="1" dirty="0">
                <a:solidFill>
                  <a:srgbClr val="99FF99"/>
                </a:solidFill>
                <a:latin typeface="Angsana New" pitchFamily="18" charset="-34"/>
              </a:rPr>
              <a:t>ทุกพื้นที่จัดการประชุมผู้ประกอบการจัดทำ </a:t>
            </a:r>
            <a:r>
              <a:rPr lang="en-US" sz="3200" b="1" dirty="0">
                <a:solidFill>
                  <a:srgbClr val="99FF99"/>
                </a:solidFill>
                <a:latin typeface="Angsana New" pitchFamily="18" charset="-34"/>
              </a:rPr>
              <a:t>MOU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99FF99"/>
                </a:solidFill>
                <a:latin typeface="Angsana New" pitchFamily="18" charset="-34"/>
              </a:rPr>
              <a:t>(ทุกพื้นที่ </a:t>
            </a:r>
            <a:r>
              <a:rPr lang="th-TH" sz="3200" b="1" dirty="0" err="1">
                <a:solidFill>
                  <a:srgbClr val="99FF99"/>
                </a:solidFill>
                <a:latin typeface="Angsana New" pitchFamily="18" charset="-34"/>
              </a:rPr>
              <a:t>สนง.ป.ป.ส</a:t>
            </a:r>
            <a:r>
              <a:rPr lang="th-TH" sz="3200" b="1" dirty="0">
                <a:solidFill>
                  <a:srgbClr val="99FF99"/>
                </a:solidFill>
                <a:latin typeface="Angsana New" pitchFamily="18" charset="-34"/>
              </a:rPr>
              <a:t>. จัดงบประมาณสนับสนุนแห่งละ </a:t>
            </a:r>
            <a:r>
              <a:rPr lang="en-US" sz="3200" b="1" dirty="0">
                <a:solidFill>
                  <a:srgbClr val="99FF99"/>
                </a:solidFill>
                <a:latin typeface="Angsana New" pitchFamily="18" charset="-34"/>
              </a:rPr>
              <a:t>20,000 </a:t>
            </a:r>
            <a:r>
              <a:rPr lang="th-TH" sz="3200" b="1" dirty="0">
                <a:solidFill>
                  <a:srgbClr val="99FF99"/>
                </a:solidFill>
                <a:latin typeface="Angsana New" pitchFamily="18" charset="-34"/>
              </a:rPr>
              <a:t>บาท)</a:t>
            </a:r>
            <a:endParaRPr lang="en-US" sz="3200" b="1" dirty="0">
              <a:solidFill>
                <a:srgbClr val="99FF99"/>
              </a:solidFill>
              <a:latin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FF66CC"/>
              </a:solidFill>
              <a:latin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u="sng" dirty="0">
                <a:solidFill>
                  <a:srgbClr val="FF6699"/>
                </a:solidFill>
                <a:latin typeface="Angsana New" pitchFamily="18" charset="-34"/>
              </a:rPr>
              <a:t>1 </a:t>
            </a:r>
            <a:r>
              <a:rPr lang="th-TH" sz="3200" b="1" u="sng" dirty="0">
                <a:solidFill>
                  <a:srgbClr val="FF6699"/>
                </a:solidFill>
                <a:latin typeface="Angsana New" pitchFamily="18" charset="-34"/>
              </a:rPr>
              <a:t>ส.ค.</a:t>
            </a:r>
            <a:r>
              <a:rPr lang="en-US" sz="3200" b="1" u="sng" dirty="0">
                <a:solidFill>
                  <a:srgbClr val="FF6699"/>
                </a:solidFill>
                <a:latin typeface="Angsana New" pitchFamily="18" charset="-34"/>
              </a:rPr>
              <a:t>2558 </a:t>
            </a:r>
            <a:r>
              <a:rPr lang="th-TH" sz="3200" b="1" u="sng" dirty="0">
                <a:solidFill>
                  <a:srgbClr val="FF6699"/>
                </a:solidFill>
                <a:latin typeface="Angsana New" pitchFamily="18" charset="-34"/>
              </a:rPr>
              <a:t> เป็นต้นไป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FF6699"/>
                </a:solidFill>
                <a:latin typeface="Angsana New" pitchFamily="18" charset="-34"/>
              </a:rPr>
              <a:t>	</a:t>
            </a:r>
            <a:r>
              <a:rPr lang="th-TH" sz="3200" b="1" dirty="0">
                <a:solidFill>
                  <a:srgbClr val="FF6699"/>
                </a:solidFill>
                <a:latin typeface="Angsana New" pitchFamily="18" charset="-34"/>
              </a:rPr>
              <a:t>- ชุดปฏิบัติการออกตรวจตราแนะนำ และกวดขัน   (ทุกสัปดาห์)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2000" b="1" dirty="0">
              <a:solidFill>
                <a:srgbClr val="99FF99"/>
              </a:solidFill>
              <a:latin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u="sng" dirty="0">
                <a:solidFill>
                  <a:srgbClr val="99FF99"/>
                </a:solidFill>
                <a:latin typeface="Angsana New" pitchFamily="18" charset="-34"/>
              </a:rPr>
              <a:t>ใน</a:t>
            </a:r>
            <a:r>
              <a:rPr lang="th-TH" sz="3200" b="1" u="sng" dirty="0">
                <a:solidFill>
                  <a:srgbClr val="99FF99"/>
                </a:solidFill>
                <a:latin typeface="Angsana New" pitchFamily="18" charset="-34"/>
              </a:rPr>
              <a:t>ทุกสิ้น</a:t>
            </a:r>
            <a:r>
              <a:rPr lang="th-TH" sz="3200" b="1" u="sng" dirty="0">
                <a:solidFill>
                  <a:srgbClr val="99FF99"/>
                </a:solidFill>
                <a:latin typeface="Angsana New" pitchFamily="18" charset="-34"/>
              </a:rPr>
              <a:t>เดือน</a:t>
            </a:r>
            <a:endParaRPr lang="th-TH" sz="3200" b="1" u="sng" dirty="0">
              <a:solidFill>
                <a:srgbClr val="99FF99"/>
              </a:solidFill>
              <a:latin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99FF99"/>
                </a:solidFill>
                <a:latin typeface="Angsana New" pitchFamily="18" charset="-34"/>
              </a:rPr>
              <a:t>- </a:t>
            </a:r>
            <a:r>
              <a:rPr lang="th-TH" sz="3200" b="1" dirty="0">
                <a:solidFill>
                  <a:srgbClr val="99FF99"/>
                </a:solidFill>
                <a:latin typeface="Angsana New" pitchFamily="18" charset="-34"/>
              </a:rPr>
              <a:t>ทุกสถาบันการศึกษาควรจัดให้มีการประชุมเพื่อติดตามผลการจัดระเบียบสังคม</a:t>
            </a:r>
          </a:p>
          <a:p>
            <a:pPr marL="457200" indent="-457200" algn="ctr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th-TH" sz="2000" b="1" dirty="0">
              <a:solidFill>
                <a:srgbClr val="99FF99"/>
              </a:solidFill>
              <a:latin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u="sng" dirty="0">
                <a:solidFill>
                  <a:srgbClr val="FF6699"/>
                </a:solidFill>
                <a:latin typeface="Angsana New" pitchFamily="18" charset="-34"/>
              </a:rPr>
              <a:t>ทุกเดือน</a:t>
            </a:r>
            <a:endParaRPr lang="th-TH" sz="3200" b="1" u="sng" dirty="0">
              <a:solidFill>
                <a:srgbClr val="00B300">
                  <a:lumMod val="40000"/>
                  <a:lumOff val="60000"/>
                </a:srgbClr>
              </a:solidFill>
              <a:latin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FF6699"/>
                </a:solidFill>
                <a:latin typeface="Angsana New" pitchFamily="18" charset="-34"/>
              </a:rPr>
              <a:t>- รายงานผลการปฏิบัติให้ </a:t>
            </a:r>
            <a:r>
              <a:rPr lang="th-TH" sz="3200" b="1" dirty="0" err="1">
                <a:solidFill>
                  <a:srgbClr val="FF6699"/>
                </a:solidFill>
                <a:latin typeface="Angsana New" pitchFamily="18" charset="-34"/>
              </a:rPr>
              <a:t>ศอ.ปส.จ</a:t>
            </a:r>
            <a:r>
              <a:rPr lang="th-TH" sz="3200" b="1" dirty="0">
                <a:solidFill>
                  <a:srgbClr val="FF6699"/>
                </a:solidFill>
                <a:latin typeface="Angsana New" pitchFamily="18" charset="-34"/>
              </a:rPr>
              <a:t>. และ </a:t>
            </a:r>
            <a:r>
              <a:rPr lang="th-TH" sz="3200" b="1" dirty="0" err="1">
                <a:solidFill>
                  <a:srgbClr val="FF6699"/>
                </a:solidFill>
                <a:latin typeface="Angsana New" pitchFamily="18" charset="-34"/>
              </a:rPr>
              <a:t>ศอ.ปส.ช</a:t>
            </a:r>
            <a:r>
              <a:rPr lang="th-TH" sz="3200" b="1" dirty="0">
                <a:solidFill>
                  <a:srgbClr val="FF6699"/>
                </a:solidFill>
                <a:latin typeface="Angsana New" pitchFamily="18" charset="-34"/>
              </a:rPr>
              <a:t>. ทุกเดือนในระบบ  </a:t>
            </a:r>
            <a:r>
              <a:rPr lang="en-US" sz="3200" b="1" dirty="0">
                <a:solidFill>
                  <a:srgbClr val="FF6699"/>
                </a:solidFill>
                <a:latin typeface="Angsana New" pitchFamily="18" charset="-34"/>
              </a:rPr>
              <a:t>NISPA</a:t>
            </a:r>
            <a:endParaRPr lang="th-TH" sz="3200" b="1" dirty="0">
              <a:solidFill>
                <a:srgbClr val="FF6699"/>
              </a:solidFill>
              <a:latin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dirty="0">
              <a:solidFill>
                <a:srgbClr val="00B300">
                  <a:lumMod val="40000"/>
                  <a:lumOff val="60000"/>
                </a:srgbClr>
              </a:solidFill>
              <a:latin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dirty="0">
              <a:solidFill>
                <a:srgbClr val="00B300">
                  <a:lumMod val="40000"/>
                  <a:lumOff val="60000"/>
                </a:srgbClr>
              </a:solidFill>
              <a:latin typeface="Angsana New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4000" b="1" dirty="0">
              <a:solidFill>
                <a:srgbClr val="00B300">
                  <a:lumMod val="40000"/>
                  <a:lumOff val="60000"/>
                </a:srgbClr>
              </a:solidFill>
              <a:latin typeface="Angsana New" pitchFamily="18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FFFF00"/>
                </a:solidFill>
                <a:latin typeface="Angsana New" pitchFamily="18" charset="-34"/>
              </a:rPr>
              <a:t>	</a:t>
            </a:r>
            <a:endParaRPr lang="th-TH" sz="36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94213" name="Text Box 5"/>
          <p:cNvSpPr txBox="1">
            <a:spLocks noChangeArrowheads="1"/>
          </p:cNvSpPr>
          <p:nvPr/>
        </p:nvSpPr>
        <p:spPr bwMode="auto">
          <a:xfrm>
            <a:off x="2700536" y="116632"/>
            <a:ext cx="4175720" cy="646331"/>
          </a:xfrm>
          <a:prstGeom prst="rect">
            <a:avLst/>
          </a:prstGeom>
          <a:solidFill>
            <a:srgbClr val="800000"/>
          </a:solidFill>
          <a:ln w="9525">
            <a:noFill/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 wrap="square">
            <a:spAutoFit/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FFFF00"/>
                </a:solidFill>
                <a:latin typeface="Arial" pitchFamily="34" charset="0"/>
              </a:rPr>
              <a:t>สรุปแผนการดำเนินงาน</a:t>
            </a:r>
            <a:endParaRPr lang="th-TH" sz="5400" b="1" dirty="0">
              <a:solidFill>
                <a:srgbClr val="FFFA00"/>
              </a:solidFill>
              <a:latin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039665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467544" y="152775"/>
            <a:ext cx="2376488" cy="1446550"/>
          </a:xfrm>
          <a:prstGeom prst="rect">
            <a:avLst/>
          </a:prstGeom>
          <a:solidFill>
            <a:srgbClr val="800000"/>
          </a:solidFill>
          <a:ln w="9525">
            <a:noFill/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>
            <a:spAutoFit/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4400" b="1" dirty="0">
                <a:solidFill>
                  <a:srgbClr val="FFFA00"/>
                </a:solidFill>
                <a:latin typeface="Angsana New" pitchFamily="18" charset="-34"/>
                <a:cs typeface="Angsana New" pitchFamily="18" charset="-34"/>
              </a:rPr>
              <a:t>MOU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400" b="1" dirty="0">
                <a:solidFill>
                  <a:srgbClr val="FFFA00"/>
                </a:solidFill>
                <a:latin typeface="Angsana New" pitchFamily="18" charset="-34"/>
                <a:cs typeface="Angsana New" pitchFamily="18" charset="-34"/>
              </a:rPr>
              <a:t>หน้า ๑/๔</a:t>
            </a:r>
            <a:endParaRPr lang="th-TH" sz="4400" b="1" dirty="0">
              <a:solidFill>
                <a:srgbClr val="FFFA00"/>
              </a:solidFill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6" name="Picture 2" descr="C:\เอกสาร 2558 สง.ผช.คำรบ\จัดระเบียบนักเรียน รอบสถานศึกษา  58\บันทึกข้อตกลงรูปภาพ  15-07-58\บันทึกข้อตกลง แก้ไข ที่ สง.  15-07-58_Page_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0"/>
          <a:stretch/>
        </p:blipFill>
        <p:spPr bwMode="auto">
          <a:xfrm>
            <a:off x="3347864" y="17778"/>
            <a:ext cx="5577957" cy="687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265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1296" y="137839"/>
            <a:ext cx="2376488" cy="1446550"/>
          </a:xfrm>
          <a:prstGeom prst="rect">
            <a:avLst/>
          </a:prstGeom>
          <a:solidFill>
            <a:srgbClr val="800000"/>
          </a:solidFill>
          <a:ln w="9525">
            <a:noFill/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>
            <a:spAutoFit/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4400" b="1" dirty="0">
                <a:solidFill>
                  <a:srgbClr val="FFFA00"/>
                </a:solidFill>
                <a:latin typeface="Angsana New" pitchFamily="18" charset="-34"/>
                <a:cs typeface="Angsana New" pitchFamily="18" charset="-34"/>
              </a:rPr>
              <a:t>MOU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400" b="1" dirty="0">
                <a:solidFill>
                  <a:srgbClr val="FFFA00"/>
                </a:solidFill>
                <a:latin typeface="Angsana New" pitchFamily="18" charset="-34"/>
                <a:cs typeface="Angsana New" pitchFamily="18" charset="-34"/>
              </a:rPr>
              <a:t>หน้า ๒/๔</a:t>
            </a:r>
            <a:endParaRPr lang="th-TH" sz="4400" b="1" dirty="0">
              <a:solidFill>
                <a:srgbClr val="FFFA00"/>
              </a:solidFill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28674" name="Picture 2" descr="C:\เอกสาร 2558 สง.ผช.คำรบ\จัดระเบียบนักเรียน รอบสถานศึกษา  58\บันทึกข้อตกลงรูปภาพ  15-07-58\บันทึกข้อตกลง แก้ไข ที่ สง.  15-07-58_Page_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27" b="5546"/>
          <a:stretch/>
        </p:blipFill>
        <p:spPr bwMode="auto">
          <a:xfrm>
            <a:off x="3045206" y="0"/>
            <a:ext cx="59192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732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1520" y="182272"/>
            <a:ext cx="2376488" cy="1446550"/>
          </a:xfrm>
          <a:prstGeom prst="rect">
            <a:avLst/>
          </a:prstGeom>
          <a:solidFill>
            <a:srgbClr val="800000"/>
          </a:solidFill>
          <a:ln w="9525">
            <a:noFill/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>
            <a:spAutoFit/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4400" b="1" dirty="0">
                <a:solidFill>
                  <a:srgbClr val="FFFA00"/>
                </a:solidFill>
                <a:latin typeface="Angsana New" pitchFamily="18" charset="-34"/>
                <a:cs typeface="Angsana New" pitchFamily="18" charset="-34"/>
              </a:rPr>
              <a:t>MOU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400" b="1" dirty="0">
                <a:solidFill>
                  <a:srgbClr val="FFFA00"/>
                </a:solidFill>
                <a:latin typeface="Angsana New" pitchFamily="18" charset="-34"/>
                <a:cs typeface="Angsana New" pitchFamily="18" charset="-34"/>
              </a:rPr>
              <a:t>หน้า ๓/๔</a:t>
            </a:r>
            <a:endParaRPr lang="th-TH" sz="4400" b="1" dirty="0">
              <a:solidFill>
                <a:srgbClr val="FFFA00"/>
              </a:solidFill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27651" name="Picture 3" descr="C:\เอกสาร 2558 สง.ผช.คำรบ\จัดระเบียบนักเรียน รอบสถานศึกษา  58\บันทึกข้อตกลงรูปภาพ  15-07-58\บันทึกข้อตกลง แก้ไข ที่ สง.  15-07-58_Page_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06"/>
          <a:stretch/>
        </p:blipFill>
        <p:spPr bwMode="auto">
          <a:xfrm>
            <a:off x="3272872" y="14748"/>
            <a:ext cx="5613937" cy="6843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276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1520" y="182272"/>
            <a:ext cx="2376488" cy="1446550"/>
          </a:xfrm>
          <a:prstGeom prst="rect">
            <a:avLst/>
          </a:prstGeom>
          <a:solidFill>
            <a:srgbClr val="800000"/>
          </a:solidFill>
          <a:ln w="9525">
            <a:noFill/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>
            <a:spAutoFit/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4400" b="1" dirty="0">
                <a:solidFill>
                  <a:srgbClr val="FFFA00"/>
                </a:solidFill>
                <a:latin typeface="Angsana New" pitchFamily="18" charset="-34"/>
                <a:cs typeface="Angsana New" pitchFamily="18" charset="-34"/>
              </a:rPr>
              <a:t>MOU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400" b="1" dirty="0">
                <a:solidFill>
                  <a:srgbClr val="FFFA00"/>
                </a:solidFill>
                <a:latin typeface="Angsana New" pitchFamily="18" charset="-34"/>
                <a:cs typeface="Angsana New" pitchFamily="18" charset="-34"/>
              </a:rPr>
              <a:t>หน้า </a:t>
            </a:r>
            <a:r>
              <a:rPr lang="th-TH" sz="4400" b="1" dirty="0">
                <a:solidFill>
                  <a:srgbClr val="FFFA00"/>
                </a:solidFill>
                <a:latin typeface="Angsana New" pitchFamily="18" charset="-34"/>
                <a:cs typeface="Angsana New" pitchFamily="18" charset="-34"/>
              </a:rPr>
              <a:t>๔</a:t>
            </a:r>
            <a:r>
              <a:rPr lang="th-TH" sz="4400" b="1" dirty="0">
                <a:solidFill>
                  <a:srgbClr val="FFFA00"/>
                </a:solidFill>
                <a:latin typeface="Angsana New" pitchFamily="18" charset="-34"/>
                <a:cs typeface="Angsana New" pitchFamily="18" charset="-34"/>
              </a:rPr>
              <a:t>/๔</a:t>
            </a:r>
            <a:endParaRPr lang="th-TH" sz="4400" b="1" dirty="0">
              <a:solidFill>
                <a:srgbClr val="FFFA00"/>
              </a:solidFill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29698" name="Picture 2" descr="C:\เอกสาร 2558 สง.ผช.คำรบ\จัดระเบียบนักเรียน รอบสถานศึกษา  58\บันทึกข้อตกลงรูปภาพ  15-07-58\บันทึกข้อตกลง แก้ไข ที่ สง.  15-07-58_Page_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7" b="2928"/>
          <a:stretch/>
        </p:blipFill>
        <p:spPr bwMode="auto">
          <a:xfrm>
            <a:off x="3145026" y="0"/>
            <a:ext cx="57667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20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ขอบคุณ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4321175"/>
            <a:ext cx="4506912" cy="2203450"/>
          </a:xfrm>
          <a:prstGeom prst="rect">
            <a:avLst/>
          </a:prstGeom>
          <a:noFill/>
        </p:spPr>
      </p:pic>
      <p:pic>
        <p:nvPicPr>
          <p:cNvPr id="97283" name="Picture 3" descr="โล่สวย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1484313"/>
            <a:ext cx="2139950" cy="23034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0332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7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9728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972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260648"/>
            <a:ext cx="8136904" cy="4320480"/>
          </a:xfrm>
          <a:prstGeom prst="round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5400" b="1" dirty="0">
                <a:solidFill>
                  <a:srgbClr val="FFFF00"/>
                </a:solidFill>
                <a:latin typeface="Angsana New" pitchFamily="18" charset="-34"/>
              </a:rPr>
              <a:t>สรุปผล</a:t>
            </a:r>
            <a:r>
              <a:rPr lang="th-TH" sz="5400" b="1" dirty="0">
                <a:solidFill>
                  <a:srgbClr val="FFFF00"/>
                </a:solidFill>
                <a:latin typeface="Angsana New" pitchFamily="18" charset="-34"/>
              </a:rPr>
              <a:t>การดำเนินโครงการ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5400" b="1" dirty="0">
                <a:solidFill>
                  <a:srgbClr val="FFFF00"/>
                </a:solidFill>
                <a:latin typeface="Angsana New" pitchFamily="18" charset="-34"/>
              </a:rPr>
              <a:t>โครงการ</a:t>
            </a:r>
            <a:r>
              <a:rPr lang="th-TH" sz="5400" b="1" dirty="0">
                <a:solidFill>
                  <a:srgbClr val="FFFF00"/>
                </a:solidFill>
                <a:latin typeface="Angsana New" pitchFamily="18" charset="-34"/>
              </a:rPr>
              <a:t>ตำรวจประสาน</a:t>
            </a:r>
            <a:r>
              <a:rPr lang="th-TH" sz="5400" b="1" dirty="0">
                <a:solidFill>
                  <a:srgbClr val="FFFF00"/>
                </a:solidFill>
                <a:latin typeface="Angsana New" pitchFamily="18" charset="-34"/>
              </a:rPr>
              <a:t>โรงเรียน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5400" b="1" dirty="0">
                <a:solidFill>
                  <a:srgbClr val="FFFF00"/>
                </a:solidFill>
                <a:latin typeface="Angsana New" pitchFamily="18" charset="-34"/>
              </a:rPr>
              <a:t> </a:t>
            </a:r>
            <a:r>
              <a:rPr lang="th-TH" sz="5400" b="1" dirty="0">
                <a:solidFill>
                  <a:srgbClr val="FFFF00"/>
                </a:solidFill>
                <a:latin typeface="Angsana New" pitchFamily="18" charset="-34"/>
              </a:rPr>
              <a:t>(1 </a:t>
            </a:r>
            <a:r>
              <a:rPr lang="th-TH" sz="5400" b="1" dirty="0" err="1">
                <a:solidFill>
                  <a:srgbClr val="FFFF00"/>
                </a:solidFill>
                <a:latin typeface="Angsana New" pitchFamily="18" charset="-34"/>
              </a:rPr>
              <a:t>ตร</a:t>
            </a:r>
            <a:r>
              <a:rPr lang="th-TH" sz="5400" b="1" dirty="0">
                <a:solidFill>
                  <a:srgbClr val="FFFF00"/>
                </a:solidFill>
                <a:latin typeface="Angsana New" pitchFamily="18" charset="-34"/>
              </a:rPr>
              <a:t>. 1 </a:t>
            </a:r>
            <a:r>
              <a:rPr lang="th-TH" sz="5400" b="1" dirty="0" err="1">
                <a:solidFill>
                  <a:srgbClr val="FFFF00"/>
                </a:solidFill>
                <a:latin typeface="Angsana New" pitchFamily="18" charset="-34"/>
              </a:rPr>
              <a:t>รร</a:t>
            </a:r>
            <a:r>
              <a:rPr lang="th-TH" sz="5400" b="1" dirty="0">
                <a:solidFill>
                  <a:srgbClr val="FFFF00"/>
                </a:solidFill>
                <a:latin typeface="Angsana New" pitchFamily="18" charset="-34"/>
              </a:rPr>
              <a:t>.</a:t>
            </a:r>
            <a:r>
              <a:rPr lang="th-TH" sz="5400" b="1" dirty="0">
                <a:solidFill>
                  <a:srgbClr val="FFFF00"/>
                </a:solidFill>
                <a:latin typeface="Angsana New" pitchFamily="18" charset="-34"/>
              </a:rPr>
              <a:t>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5400" b="1" dirty="0">
                <a:solidFill>
                  <a:srgbClr val="FFFF00"/>
                </a:solidFill>
                <a:latin typeface="Angsana New" pitchFamily="18" charset="-34"/>
              </a:rPr>
              <a:t>ตั้งแต่ </a:t>
            </a:r>
            <a:r>
              <a:rPr lang="en-US" sz="5400" b="1" dirty="0">
                <a:solidFill>
                  <a:srgbClr val="FFFF00"/>
                </a:solidFill>
                <a:latin typeface="Angsana New" pitchFamily="18" charset="-34"/>
              </a:rPr>
              <a:t>15 </a:t>
            </a:r>
            <a:r>
              <a:rPr lang="th-TH" sz="5400" b="1" dirty="0">
                <a:solidFill>
                  <a:srgbClr val="FFFF00"/>
                </a:solidFill>
                <a:latin typeface="Angsana New" pitchFamily="18" charset="-34"/>
              </a:rPr>
              <a:t>พ.ค.</a:t>
            </a:r>
            <a:r>
              <a:rPr lang="en-US" sz="5400" b="1" dirty="0">
                <a:solidFill>
                  <a:srgbClr val="FFFF00"/>
                </a:solidFill>
                <a:latin typeface="Angsana New" pitchFamily="18" charset="-34"/>
              </a:rPr>
              <a:t>58 - </a:t>
            </a:r>
            <a:r>
              <a:rPr lang="th-TH" sz="5400" b="1" dirty="0">
                <a:solidFill>
                  <a:srgbClr val="FFFF00"/>
                </a:solidFill>
                <a:latin typeface="Angsana New" pitchFamily="18" charset="-34"/>
              </a:rPr>
              <a:t>ปัจจุบัน</a:t>
            </a:r>
            <a:endParaRPr lang="th-TH" sz="5400" b="1" dirty="0">
              <a:solidFill>
                <a:srgbClr val="FFFF00"/>
              </a:solidFill>
              <a:latin typeface="Angsana New" pitchFamily="18" charset="-34"/>
            </a:endParaRPr>
          </a:p>
        </p:txBody>
      </p:sp>
      <p:pic>
        <p:nvPicPr>
          <p:cNvPr id="26630" name="Picture 6" descr="C:\เอกสาร 2558 สง.ผช.คำรบ\นว.ไก่\Gif Power Point\Sheriff_ca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4437112"/>
            <a:ext cx="425297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JOY\Desktop\รูปโครงการ\ประเมินผล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713087"/>
            <a:ext cx="4176464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898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054047"/>
              </p:ext>
            </p:extLst>
          </p:nvPr>
        </p:nvGraphicFramePr>
        <p:xfrm>
          <a:off x="6876" y="404664"/>
          <a:ext cx="9029619" cy="6453330"/>
        </p:xfrm>
        <a:graphic>
          <a:graphicData uri="http://schemas.openxmlformats.org/drawingml/2006/table">
            <a:tbl>
              <a:tblPr/>
              <a:tblGrid>
                <a:gridCol w="516177"/>
                <a:gridCol w="655685"/>
                <a:gridCol w="1056768"/>
                <a:gridCol w="1621774"/>
                <a:gridCol w="1266030"/>
                <a:gridCol w="1161399"/>
                <a:gridCol w="847507"/>
                <a:gridCol w="805657"/>
                <a:gridCol w="1098622"/>
              </a:tblGrid>
              <a:tr h="43022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/>
                        </a:rPr>
                        <a:t>ลำดับ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/>
                        </a:rPr>
                        <a:t> 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IT๙"/>
                        </a:rPr>
                        <a:t>จำนวน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IT๙"/>
                        </a:rPr>
                        <a:t>ผลการจำแนกนักเรียนมัธยม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3022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/>
                        </a:rPr>
                        <a:t>หน่วย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IT๙"/>
                        </a:rPr>
                        <a:t>สถานีตำรวจ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IT๙"/>
                        </a:rPr>
                        <a:t>โรงเรียน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IT๙"/>
                        </a:rPr>
                        <a:t>นักเรียนทั้งหมด</a:t>
                      </a:r>
                    </a:p>
                  </a:txBody>
                  <a:tcPr marL="7541" marR="7541" marT="75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800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IT๙"/>
                        </a:rPr>
                        <a:t>จำนวน ( คน )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3022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/>
                        </a:rPr>
                        <a:t> 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chemeClr val="bg1"/>
                          </a:solidFill>
                          <a:effectLst/>
                          <a:latin typeface="TH SarabunIT๙"/>
                        </a:rPr>
                        <a:t>ที่เข้าร่วมโครงการ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IT๙"/>
                        </a:rPr>
                        <a:t> (ทั้งโรงเรียน)</a:t>
                      </a:r>
                    </a:p>
                  </a:txBody>
                  <a:tcPr marL="7541" marR="7541" marT="75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IT๙"/>
                        </a:rPr>
                        <a:t>กลุ่มดี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IT๙"/>
                        </a:rPr>
                        <a:t>กลุ่มเสี่ยง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IT๙"/>
                        </a:rPr>
                        <a:t>กลุ่มเสพ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IT๙"/>
                        </a:rPr>
                        <a:t>กลุ่มเสพ</a:t>
                      </a:r>
                      <a:r>
                        <a:rPr lang="th-TH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H SarabunIT๙"/>
                        </a:rPr>
                        <a:t>/ขาย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effectLst/>
                        <a:latin typeface="TH SarabunIT๙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00"/>
                    </a:solidFill>
                  </a:tcPr>
                </a:tc>
              </a:tr>
              <a:tr h="43022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บช.น</a:t>
                      </a:r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.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88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89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138,800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103,904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3,731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441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3022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ภ.1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133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132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140,579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121,839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3,918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413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  <a:tr h="43022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ภ.2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117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117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111,196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99,173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3,538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280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3022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ภ.3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236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236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201,688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172,480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6,385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400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65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  <a:tr h="43022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ภ.4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248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248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</a:t>
                      </a:r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6,827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55</a:t>
                      </a:r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,1</a:t>
                      </a:r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6,</a:t>
                      </a:r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361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963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67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3022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ภ.5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153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166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115,396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100,047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4,33</a:t>
                      </a:r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160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  <a:tr h="43022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ภ.6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147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147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111,427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96,978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3,976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282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3022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ภ.7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104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104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</a:t>
                      </a:r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</a:t>
                      </a:r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,</a:t>
                      </a:r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203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73,</a:t>
                      </a:r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760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937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  <a:tr h="43022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ภ.8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117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117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100,863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82,515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4,290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934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3022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ภ.9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73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88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68,750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</a:t>
                      </a:r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,</a:t>
                      </a:r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899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1,9</a:t>
                      </a:r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366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62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  <a:tr h="43022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ศชต</a:t>
                      </a:r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.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51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51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30,497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20,407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797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140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3022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รวม</a:t>
                      </a:r>
                    </a:p>
                  </a:txBody>
                  <a:tcPr marL="7541" marR="7541" marT="75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1,467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1,495</a:t>
                      </a: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1,295,</a:t>
                      </a:r>
                      <a:r>
                        <a:rPr lang="en-US" sz="2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226</a:t>
                      </a:r>
                      <a:endParaRPr lang="th-TH" sz="2400" b="1" i="0" u="none" strike="noStrike" dirty="0">
                        <a:solidFill>
                          <a:schemeClr val="bg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1,0</a:t>
                      </a:r>
                      <a:r>
                        <a:rPr lang="en-US" sz="2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88,106</a:t>
                      </a:r>
                      <a:endParaRPr lang="th-TH" sz="2400" b="1" i="0" u="none" strike="noStrike" dirty="0">
                        <a:solidFill>
                          <a:schemeClr val="bg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40,</a:t>
                      </a:r>
                      <a:r>
                        <a:rPr lang="en-US" sz="2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183</a:t>
                      </a:r>
                      <a:endParaRPr lang="th-TH" sz="2400" b="1" i="0" u="none" strike="noStrike" dirty="0">
                        <a:solidFill>
                          <a:schemeClr val="bg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4,39</a:t>
                      </a:r>
                      <a:r>
                        <a:rPr lang="en-US" sz="2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</a:t>
                      </a:r>
                      <a:endParaRPr lang="th-TH" sz="2400" b="1" i="0" u="none" strike="noStrike" dirty="0">
                        <a:solidFill>
                          <a:schemeClr val="bg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r>
                        <a:rPr lang="en-US" sz="2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50</a:t>
                      </a:r>
                      <a:endParaRPr lang="th-TH" sz="2400" b="1" i="0" u="none" strike="noStrike" dirty="0">
                        <a:solidFill>
                          <a:schemeClr val="bg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541" marR="7541" marT="7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00"/>
                    </a:solidFill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35496" y="-27384"/>
            <a:ext cx="5688632" cy="864096"/>
          </a:xfrm>
          <a:prstGeom prst="round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FFFF00"/>
                </a:solidFill>
              </a:rPr>
              <a:t>สรุปผลการจำแนกนักเรียน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FFFF00"/>
                </a:solidFill>
              </a:rPr>
              <a:t>โครงการตำรวจประสานโรงเรียน (1 </a:t>
            </a:r>
            <a:r>
              <a:rPr lang="th-TH" b="1" dirty="0" err="1">
                <a:solidFill>
                  <a:srgbClr val="FFFF00"/>
                </a:solidFill>
              </a:rPr>
              <a:t>ตร</a:t>
            </a:r>
            <a:r>
              <a:rPr lang="th-TH" b="1" dirty="0">
                <a:solidFill>
                  <a:srgbClr val="FFFF00"/>
                </a:solidFill>
              </a:rPr>
              <a:t>. 1 </a:t>
            </a:r>
            <a:r>
              <a:rPr lang="th-TH" b="1" dirty="0" err="1">
                <a:solidFill>
                  <a:srgbClr val="FFFF00"/>
                </a:solidFill>
              </a:rPr>
              <a:t>รร</a:t>
            </a:r>
            <a:r>
              <a:rPr lang="th-TH" b="1" dirty="0">
                <a:solidFill>
                  <a:srgbClr val="FFFF00"/>
                </a:solidFill>
              </a:rPr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39817587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5223" name="Line 39"/>
          <p:cNvSpPr>
            <a:spLocks noChangeShapeType="1"/>
          </p:cNvSpPr>
          <p:nvPr/>
        </p:nvSpPr>
        <p:spPr bwMode="auto">
          <a:xfrm>
            <a:off x="7812360" y="3929063"/>
            <a:ext cx="0" cy="287337"/>
          </a:xfrm>
          <a:prstGeom prst="line">
            <a:avLst/>
          </a:prstGeom>
          <a:noFill/>
          <a:ln w="38100">
            <a:solidFill>
              <a:srgbClr val="82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245187" name="Line 3"/>
          <p:cNvSpPr>
            <a:spLocks noChangeShapeType="1"/>
          </p:cNvSpPr>
          <p:nvPr/>
        </p:nvSpPr>
        <p:spPr bwMode="auto">
          <a:xfrm>
            <a:off x="4745038" y="2290763"/>
            <a:ext cx="0" cy="1657350"/>
          </a:xfrm>
          <a:prstGeom prst="line">
            <a:avLst/>
          </a:prstGeom>
          <a:noFill/>
          <a:ln w="38100">
            <a:solidFill>
              <a:srgbClr val="82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245189" name="AutoShape 5"/>
          <p:cNvSpPr>
            <a:spLocks noChangeArrowheads="1"/>
          </p:cNvSpPr>
          <p:nvPr/>
        </p:nvSpPr>
        <p:spPr bwMode="auto">
          <a:xfrm>
            <a:off x="2062153" y="1546424"/>
            <a:ext cx="5184775" cy="1079500"/>
          </a:xfrm>
          <a:prstGeom prst="flowChartAlternateProcess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3200">
              <a:solidFill>
                <a:srgbClr val="002060"/>
              </a:solidFill>
              <a:latin typeface="Angsana New" pitchFamily="18" charset="-34"/>
              <a:cs typeface="Cordia New" pitchFamily="34" charset="-34"/>
            </a:endParaRPr>
          </a:p>
        </p:txBody>
      </p:sp>
      <p:sp>
        <p:nvSpPr>
          <p:cNvPr id="1245192" name="AutoShape 8"/>
          <p:cNvSpPr>
            <a:spLocks noChangeArrowheads="1"/>
          </p:cNvSpPr>
          <p:nvPr/>
        </p:nvSpPr>
        <p:spPr bwMode="auto">
          <a:xfrm>
            <a:off x="755576" y="4143375"/>
            <a:ext cx="1225550" cy="1152525"/>
          </a:xfrm>
          <a:prstGeom prst="flowChartAlternateProcess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45194" name="AutoShape 10"/>
          <p:cNvSpPr>
            <a:spLocks noChangeArrowheads="1"/>
          </p:cNvSpPr>
          <p:nvPr/>
        </p:nvSpPr>
        <p:spPr bwMode="auto">
          <a:xfrm>
            <a:off x="5005065" y="4164013"/>
            <a:ext cx="1223963" cy="1066800"/>
          </a:xfrm>
          <a:prstGeom prst="flowChartAlternateProcess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prstClr val="black"/>
              </a:solidFill>
            </a:endParaRPr>
          </a:p>
        </p:txBody>
      </p:sp>
      <p:sp>
        <p:nvSpPr>
          <p:cNvPr id="1245195" name="AutoShape 11"/>
          <p:cNvSpPr>
            <a:spLocks noChangeArrowheads="1"/>
          </p:cNvSpPr>
          <p:nvPr/>
        </p:nvSpPr>
        <p:spPr bwMode="auto">
          <a:xfrm>
            <a:off x="6982469" y="4164013"/>
            <a:ext cx="1657350" cy="1066800"/>
          </a:xfrm>
          <a:prstGeom prst="flowChartAlternateProcess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prstClr val="black"/>
              </a:solidFill>
            </a:endParaRPr>
          </a:p>
        </p:txBody>
      </p:sp>
      <p:sp>
        <p:nvSpPr>
          <p:cNvPr id="1245196" name="Line 12"/>
          <p:cNvSpPr>
            <a:spLocks noChangeShapeType="1"/>
          </p:cNvSpPr>
          <p:nvPr/>
        </p:nvSpPr>
        <p:spPr bwMode="auto">
          <a:xfrm flipH="1">
            <a:off x="3924300" y="2579688"/>
            <a:ext cx="0" cy="365760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245198" name="Text Box 14"/>
          <p:cNvSpPr txBox="1">
            <a:spLocks noChangeArrowheads="1"/>
          </p:cNvSpPr>
          <p:nvPr/>
        </p:nvSpPr>
        <p:spPr bwMode="auto">
          <a:xfrm>
            <a:off x="2709863" y="2410024"/>
            <a:ext cx="17526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3200" b="1">
              <a:solidFill>
                <a:srgbClr val="FF3300"/>
              </a:solidFill>
              <a:latin typeface="Cordia New" pitchFamily="34" charset="-34"/>
              <a:cs typeface="AngsanaUPC" pitchFamily="18" charset="-34"/>
            </a:endParaRPr>
          </a:p>
        </p:txBody>
      </p:sp>
      <p:sp>
        <p:nvSpPr>
          <p:cNvPr id="1245200" name="Text Box 16"/>
          <p:cNvSpPr txBox="1">
            <a:spLocks noChangeArrowheads="1"/>
          </p:cNvSpPr>
          <p:nvPr/>
        </p:nvSpPr>
        <p:spPr bwMode="auto">
          <a:xfrm>
            <a:off x="2349491" y="1552283"/>
            <a:ext cx="4679950" cy="436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  <a:sym typeface="ITC Zapf Dingbats"/>
              </a:rPr>
              <a:t>โครงการตำรวจประสานงาน</a:t>
            </a:r>
            <a:r>
              <a:rPr lang="th-TH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  <a:sym typeface="ITC Zapf Dingbats"/>
              </a:rPr>
              <a:t>โรงเรียน</a:t>
            </a:r>
          </a:p>
          <a:p>
            <a:pPr marL="533400" indent="-53340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  <a:sym typeface="ITC Zapf Dingbats"/>
              </a:rPr>
              <a:t>( ๑ ตำรวจ  ๑ โรงเรียน)</a:t>
            </a:r>
            <a:endParaRPr lang="th-TH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45202" name="Text Box 18"/>
          <p:cNvSpPr txBox="1">
            <a:spLocks noChangeArrowheads="1"/>
          </p:cNvSpPr>
          <p:nvPr/>
        </p:nvSpPr>
        <p:spPr bwMode="auto">
          <a:xfrm>
            <a:off x="755576" y="4379913"/>
            <a:ext cx="1368425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b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ครูป้องกัน</a:t>
            </a:r>
          </a:p>
        </p:txBody>
      </p:sp>
      <p:sp>
        <p:nvSpPr>
          <p:cNvPr id="1245203" name="Text Box 19"/>
          <p:cNvSpPr txBox="1">
            <a:spLocks noChangeArrowheads="1"/>
          </p:cNvSpPr>
          <p:nvPr/>
        </p:nvSpPr>
        <p:spPr bwMode="auto">
          <a:xfrm>
            <a:off x="4932040" y="4214813"/>
            <a:ext cx="1296988" cy="90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b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ครูฝ่ายปกครอง</a:t>
            </a:r>
          </a:p>
        </p:txBody>
      </p:sp>
      <p:sp>
        <p:nvSpPr>
          <p:cNvPr id="1245205" name="Text Box 21"/>
          <p:cNvSpPr txBox="1">
            <a:spLocks noChangeArrowheads="1"/>
          </p:cNvSpPr>
          <p:nvPr/>
        </p:nvSpPr>
        <p:spPr bwMode="auto">
          <a:xfrm>
            <a:off x="6982469" y="4221088"/>
            <a:ext cx="165735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ตำรวจประสานงาน</a:t>
            </a:r>
          </a:p>
        </p:txBody>
      </p:sp>
      <p:sp>
        <p:nvSpPr>
          <p:cNvPr id="1245207" name="Line 23"/>
          <p:cNvSpPr>
            <a:spLocks noChangeShapeType="1"/>
          </p:cNvSpPr>
          <p:nvPr/>
        </p:nvSpPr>
        <p:spPr bwMode="auto">
          <a:xfrm>
            <a:off x="1844675" y="5972175"/>
            <a:ext cx="0" cy="182563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245208" name="Line 24"/>
          <p:cNvSpPr>
            <a:spLocks noChangeShapeType="1"/>
          </p:cNvSpPr>
          <p:nvPr/>
        </p:nvSpPr>
        <p:spPr bwMode="auto">
          <a:xfrm>
            <a:off x="5301655" y="4254500"/>
            <a:ext cx="0" cy="182563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245209" name="Line 25"/>
          <p:cNvSpPr>
            <a:spLocks noChangeShapeType="1"/>
          </p:cNvSpPr>
          <p:nvPr/>
        </p:nvSpPr>
        <p:spPr bwMode="auto">
          <a:xfrm>
            <a:off x="5319713" y="5972175"/>
            <a:ext cx="0" cy="182563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245210" name="Text Box 26"/>
          <p:cNvSpPr txBox="1">
            <a:spLocks noChangeArrowheads="1"/>
          </p:cNvSpPr>
          <p:nvPr/>
        </p:nvSpPr>
        <p:spPr bwMode="auto">
          <a:xfrm>
            <a:off x="0" y="0"/>
            <a:ext cx="6444208" cy="107721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แผนผังโครงสร้างโครงการตำรวจประสานงาน</a:t>
            </a:r>
            <a:r>
              <a:rPr lang="th-TH" sz="32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โรงเรียน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( ๑ ตำรวจ  ๑ โรงเรียน)</a:t>
            </a:r>
            <a:endParaRPr lang="th-TH" sz="32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45211" name="Line 27"/>
          <p:cNvSpPr>
            <a:spLocks noChangeShapeType="1"/>
          </p:cNvSpPr>
          <p:nvPr/>
        </p:nvSpPr>
        <p:spPr bwMode="auto">
          <a:xfrm>
            <a:off x="4357688" y="1852811"/>
            <a:ext cx="6096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320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245214" name="Line 30"/>
          <p:cNvSpPr>
            <a:spLocks noChangeShapeType="1"/>
          </p:cNvSpPr>
          <p:nvPr/>
        </p:nvSpPr>
        <p:spPr bwMode="auto">
          <a:xfrm flipV="1">
            <a:off x="1331641" y="3902075"/>
            <a:ext cx="6479504" cy="46038"/>
          </a:xfrm>
          <a:prstGeom prst="line">
            <a:avLst/>
          </a:prstGeom>
          <a:noFill/>
          <a:ln w="38100">
            <a:solidFill>
              <a:srgbClr val="82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245215" name="Line 31"/>
          <p:cNvSpPr>
            <a:spLocks noChangeShapeType="1"/>
          </p:cNvSpPr>
          <p:nvPr/>
        </p:nvSpPr>
        <p:spPr bwMode="auto">
          <a:xfrm>
            <a:off x="1331640" y="3948113"/>
            <a:ext cx="0" cy="215900"/>
          </a:xfrm>
          <a:prstGeom prst="line">
            <a:avLst/>
          </a:prstGeom>
          <a:noFill/>
          <a:ln w="38100">
            <a:solidFill>
              <a:srgbClr val="82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245216" name="Line 32"/>
          <p:cNvSpPr>
            <a:spLocks noChangeShapeType="1"/>
          </p:cNvSpPr>
          <p:nvPr/>
        </p:nvSpPr>
        <p:spPr bwMode="auto">
          <a:xfrm flipV="1">
            <a:off x="3491880" y="3948113"/>
            <a:ext cx="0" cy="287337"/>
          </a:xfrm>
          <a:prstGeom prst="line">
            <a:avLst/>
          </a:prstGeom>
          <a:noFill/>
          <a:ln w="38100">
            <a:solidFill>
              <a:srgbClr val="82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245218" name="Line 34"/>
          <p:cNvSpPr>
            <a:spLocks noChangeShapeType="1"/>
          </p:cNvSpPr>
          <p:nvPr/>
        </p:nvSpPr>
        <p:spPr bwMode="auto">
          <a:xfrm>
            <a:off x="5652120" y="3948113"/>
            <a:ext cx="0" cy="223837"/>
          </a:xfrm>
          <a:prstGeom prst="line">
            <a:avLst/>
          </a:prstGeom>
          <a:noFill/>
          <a:ln w="38100">
            <a:solidFill>
              <a:srgbClr val="82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245193" name="AutoShape 9"/>
          <p:cNvSpPr>
            <a:spLocks noChangeArrowheads="1"/>
          </p:cNvSpPr>
          <p:nvPr/>
        </p:nvSpPr>
        <p:spPr bwMode="auto">
          <a:xfrm>
            <a:off x="2844552" y="4164013"/>
            <a:ext cx="1295400" cy="1066800"/>
          </a:xfrm>
          <a:prstGeom prst="flowChartAlternateProcess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prstClr val="black"/>
              </a:solidFill>
            </a:endParaRPr>
          </a:p>
        </p:txBody>
      </p:sp>
      <p:sp>
        <p:nvSpPr>
          <p:cNvPr id="1245226" name="Text Box 42"/>
          <p:cNvSpPr txBox="1">
            <a:spLocks noChangeArrowheads="1"/>
          </p:cNvSpPr>
          <p:nvPr/>
        </p:nvSpPr>
        <p:spPr bwMode="auto">
          <a:xfrm>
            <a:off x="7355656" y="4437063"/>
            <a:ext cx="1320800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45204" name="Text Box 20"/>
          <p:cNvSpPr txBox="1">
            <a:spLocks noChangeArrowheads="1"/>
          </p:cNvSpPr>
          <p:nvPr/>
        </p:nvSpPr>
        <p:spPr bwMode="auto">
          <a:xfrm>
            <a:off x="2853358" y="4286250"/>
            <a:ext cx="115252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b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ครูตรวจพิสูจน์</a:t>
            </a:r>
          </a:p>
        </p:txBody>
      </p:sp>
    </p:spTree>
    <p:extLst>
      <p:ext uri="{BB962C8B-B14F-4D97-AF65-F5344CB8AC3E}">
        <p14:creationId xmlns:p14="http://schemas.microsoft.com/office/powerpoint/2010/main" val="2087097218"/>
      </p:ext>
    </p:extLst>
  </p:cSld>
  <p:clrMapOvr>
    <a:masterClrMapping/>
  </p:clrMapOvr>
  <p:transition spd="slow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45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245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245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245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245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245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245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245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1245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1245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245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1245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124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2000"/>
                                        <p:tgtEl>
                                          <p:spTgt spid="124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2000"/>
                                        <p:tgtEl>
                                          <p:spTgt spid="1245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124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124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2000"/>
                                        <p:tgtEl>
                                          <p:spTgt spid="124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2000"/>
                                        <p:tgtEl>
                                          <p:spTgt spid="1245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2000"/>
                                        <p:tgtEl>
                                          <p:spTgt spid="1245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2000"/>
                                        <p:tgtEl>
                                          <p:spTgt spid="1245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2000"/>
                                        <p:tgtEl>
                                          <p:spTgt spid="1245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2000"/>
                                        <p:tgtEl>
                                          <p:spTgt spid="1245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2000"/>
                                        <p:tgtEl>
                                          <p:spTgt spid="1245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5223" grpId="0" animBg="1"/>
      <p:bldP spid="1245187" grpId="0" animBg="1"/>
      <p:bldP spid="1245192" grpId="0" animBg="1"/>
      <p:bldP spid="1245194" grpId="0" animBg="1"/>
      <p:bldP spid="1245195" grpId="0" animBg="1"/>
      <p:bldP spid="1245196" grpId="0" animBg="1"/>
      <p:bldP spid="1245198" grpId="0"/>
      <p:bldP spid="1245202" grpId="0"/>
      <p:bldP spid="1245203" grpId="0"/>
      <p:bldP spid="1245205" grpId="0"/>
      <p:bldP spid="1245207" grpId="0" animBg="1"/>
      <p:bldP spid="1245208" grpId="0" animBg="1"/>
      <p:bldP spid="1245209" grpId="0" animBg="1"/>
      <p:bldP spid="1245211" grpId="0" animBg="1"/>
      <p:bldP spid="1245214" grpId="0" animBg="1"/>
      <p:bldP spid="1245215" grpId="0" animBg="1"/>
      <p:bldP spid="1245216" grpId="0" animBg="1"/>
      <p:bldP spid="1245218" grpId="0" animBg="1"/>
      <p:bldP spid="1245193" grpId="0" animBg="1"/>
      <p:bldP spid="1245226" grpId="0"/>
      <p:bldP spid="124520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>
            <a:spLocks noChangeArrowheads="1"/>
          </p:cNvSpPr>
          <p:nvPr/>
        </p:nvSpPr>
        <p:spPr bwMode="auto">
          <a:xfrm>
            <a:off x="323850" y="2961526"/>
            <a:ext cx="8640763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400" dirty="0">
                <a:solidFill>
                  <a:srgbClr val="FF3399"/>
                </a:solidFill>
                <a:latin typeface="Arial" pitchFamily="34" charset="0"/>
                <a:cs typeface="Angsana New" pitchFamily="18" charset="-34"/>
              </a:rPr>
              <a:t>แนวทางในการจัดกิจกรรม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400" dirty="0">
                <a:solidFill>
                  <a:srgbClr val="FF3399"/>
                </a:solidFill>
                <a:latin typeface="Arial" pitchFamily="34" charset="0"/>
                <a:cs typeface="Angsana New" pitchFamily="18" charset="-34"/>
              </a:rPr>
              <a:t>หรือการดำเนินการต่อนักเรียนในกลุ่มเป้าหมายต่าง ๆ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400" dirty="0">
                <a:solidFill>
                  <a:srgbClr val="FF3399"/>
                </a:solidFill>
                <a:latin typeface="Arial" pitchFamily="34" charset="0"/>
                <a:cs typeface="Angsana New" pitchFamily="18" charset="-34"/>
              </a:rPr>
              <a:t> เพื่อแก้ไขเป็นรายบุคคล</a:t>
            </a:r>
          </a:p>
        </p:txBody>
      </p:sp>
      <p:pic>
        <p:nvPicPr>
          <p:cNvPr id="40963" name="Picture 6" descr="drung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726" y="335657"/>
            <a:ext cx="3977506" cy="2085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8079865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ChangeArrowheads="1"/>
          </p:cNvSpPr>
          <p:nvPr/>
        </p:nvSpPr>
        <p:spPr bwMode="auto">
          <a:xfrm>
            <a:off x="1277888" y="2328550"/>
            <a:ext cx="6588224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</a:pPr>
            <a:r>
              <a:rPr lang="th-TH" sz="4000" b="1" dirty="0">
                <a:solidFill>
                  <a:srgbClr val="FF3399"/>
                </a:solidFill>
                <a:latin typeface="Arial" pitchFamily="34" charset="0"/>
                <a:cs typeface="Angsana New" pitchFamily="18" charset="-34"/>
              </a:rPr>
              <a:t>1.กลุ่มปกติ/ดี</a:t>
            </a:r>
            <a:r>
              <a:rPr lang="th-TH" sz="36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  </a:t>
            </a:r>
          </a:p>
          <a:p>
            <a:pPr marL="457200" indent="-457200" algn="thaiDist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685800" algn="l"/>
              </a:tabLst>
            </a:pPr>
            <a:r>
              <a:rPr lang="th-TH" sz="36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เน้นการให้ความรู้เกี่ยวกับ</a:t>
            </a:r>
            <a:r>
              <a:rPr lang="th-TH" sz="3600" dirty="0" err="1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ยาเสพติด</a:t>
            </a:r>
            <a:r>
              <a:rPr lang="th-TH" sz="36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เพื่อการป้องกัน</a:t>
            </a:r>
          </a:p>
          <a:p>
            <a:pPr marL="457200" indent="-457200" algn="thaiDist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685800" algn="l"/>
              </a:tabLst>
            </a:pPr>
            <a:r>
              <a:rPr lang="th-TH" sz="36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จัดกิจกรรมกีฬา </a:t>
            </a:r>
            <a:r>
              <a:rPr lang="th-TH" sz="36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เพื่อใช้เวลาว่างให้มีประโยชน์ </a:t>
            </a:r>
            <a:endParaRPr lang="th-TH" sz="3600" dirty="0">
              <a:solidFill>
                <a:srgbClr val="FFFF66"/>
              </a:solidFill>
              <a:latin typeface="Arial" pitchFamily="34" charset="0"/>
              <a:cs typeface="Angsana New" pitchFamily="18" charset="-34"/>
            </a:endParaRPr>
          </a:p>
          <a:p>
            <a:pPr marL="457200" indent="-457200" algn="thaiDist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685800" algn="l"/>
              </a:tabLst>
            </a:pPr>
            <a:r>
              <a:rPr lang="th-TH" sz="36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นิทรรศการต่าง ๆ</a:t>
            </a:r>
            <a:endParaRPr lang="en-US" sz="3200" dirty="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</a:pPr>
            <a:r>
              <a:rPr lang="th-TH" sz="3600" dirty="0">
                <a:solidFill>
                  <a:srgbClr val="FFFF99"/>
                </a:solidFill>
                <a:latin typeface="Angsana New" pitchFamily="18" charset="-34"/>
                <a:cs typeface="Angsana New" pitchFamily="18" charset="-34"/>
              </a:rPr>
              <a:t>       เป็นต้น</a:t>
            </a:r>
            <a:endParaRPr lang="en-US" sz="3600" dirty="0">
              <a:solidFill>
                <a:srgbClr val="FFFF99"/>
              </a:solidFill>
              <a:latin typeface="Angsana New" pitchFamily="18" charset="-34"/>
              <a:cs typeface="Angsana New" pitchFamily="18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</a:pPr>
            <a:endParaRPr lang="th-TH" dirty="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pic>
        <p:nvPicPr>
          <p:cNvPr id="41987" name="Picture 6" descr="dek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620713"/>
            <a:ext cx="2159000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9359497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ChangeArrowheads="1"/>
          </p:cNvSpPr>
          <p:nvPr/>
        </p:nvSpPr>
        <p:spPr bwMode="auto">
          <a:xfrm>
            <a:off x="0" y="2276872"/>
            <a:ext cx="9144000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FF3399"/>
                </a:solidFill>
                <a:latin typeface="Arial" pitchFamily="34" charset="0"/>
                <a:cs typeface="Angsana New" pitchFamily="18" charset="-34"/>
              </a:rPr>
              <a:t>2.กลุ่มเสี่ยง</a:t>
            </a:r>
            <a:r>
              <a:rPr lang="th-TH" dirty="0">
                <a:solidFill>
                  <a:prstClr val="black"/>
                </a:solidFill>
                <a:latin typeface="Arial" pitchFamily="34" charset="0"/>
                <a:cs typeface="Angsana New" pitchFamily="18" charset="-34"/>
              </a:rPr>
              <a:t>  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เน้นการสอดส่งดูแลพฤติกรรมเรียกมาสัมภาษณ์/พูดคุยให้คำแนะนำเป็นรายคน เพื่อแก้ปัญหาให้ถูกจุดพร้อมให้ความอบอุ่น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สุ่มตรวจปัสสาวะเป็นบางครั้ง เป็นการป้องปราบมิให้เกิดการเข้าไปทดลอง      </a:t>
            </a:r>
            <a:r>
              <a:rPr lang="th-TH" sz="3200" dirty="0" err="1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ยาเสพติด</a:t>
            </a:r>
            <a:endParaRPr lang="th-TH" sz="3200" dirty="0">
              <a:solidFill>
                <a:srgbClr val="FFFF66"/>
              </a:solidFill>
              <a:latin typeface="Arial" pitchFamily="34" charset="0"/>
              <a:cs typeface="Angsana New" pitchFamily="18" charset="-34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จัดกิจกรรมเข้าค่าย เพื่อเป็นปรับเปลี่ยนพฤติกรรม และเสริมสร้างภูมิต้านทาน  </a:t>
            </a:r>
            <a:r>
              <a:rPr lang="th-TH" sz="3200" dirty="0" err="1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ยาเสพติด</a:t>
            </a:r>
            <a:endParaRPr lang="th-TH" sz="3200" dirty="0">
              <a:solidFill>
                <a:srgbClr val="FFFF66"/>
              </a:solidFill>
              <a:latin typeface="Arial" pitchFamily="34" charset="0"/>
              <a:cs typeface="Angsana New" pitchFamily="18" charset="-34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ติดตามความเป็นอยู่ที่บ้าน เพื่อป้องกันการมั่วสุม</a:t>
            </a:r>
          </a:p>
        </p:txBody>
      </p:sp>
      <p:pic>
        <p:nvPicPr>
          <p:cNvPr id="43011" name="Picture 6" descr="ca_450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04664"/>
            <a:ext cx="2590800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9148168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4"/>
          <p:cNvSpPr>
            <a:spLocks noChangeArrowheads="1"/>
          </p:cNvSpPr>
          <p:nvPr/>
        </p:nvSpPr>
        <p:spPr bwMode="auto">
          <a:xfrm>
            <a:off x="323528" y="2204864"/>
            <a:ext cx="8748464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600" dirty="0">
                <a:solidFill>
                  <a:srgbClr val="FF3399"/>
                </a:solidFill>
                <a:latin typeface="Arial" pitchFamily="34" charset="0"/>
                <a:cs typeface="Angsana New" pitchFamily="18" charset="-34"/>
              </a:rPr>
              <a:t>3.กลุ่มเสพ</a:t>
            </a:r>
            <a:r>
              <a:rPr lang="th-TH" dirty="0">
                <a:solidFill>
                  <a:prstClr val="black"/>
                </a:solidFill>
                <a:latin typeface="Arial" pitchFamily="34" charset="0"/>
                <a:cs typeface="Angsana New" pitchFamily="18" charset="-34"/>
              </a:rPr>
              <a:t>  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เชิญผู้ปกครองมาพบเพื่อหาทางบำบัดรักษาและฟื้นฟู</a:t>
            </a:r>
            <a:endParaRPr lang="th-TH" sz="3200" dirty="0">
              <a:solidFill>
                <a:srgbClr val="FFFF66"/>
              </a:solidFill>
              <a:latin typeface="Arial" pitchFamily="34" charset="0"/>
              <a:cs typeface="Angsana New" pitchFamily="18" charset="-34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มีการติดตามตรวจปัสสาวะอีกเป็นระยะ ๆ </a:t>
            </a:r>
            <a:endParaRPr lang="th-TH" sz="3200" dirty="0">
              <a:solidFill>
                <a:srgbClr val="FFFF66"/>
              </a:solidFill>
              <a:latin typeface="Arial" pitchFamily="34" charset="0"/>
              <a:cs typeface="Angsana New" pitchFamily="18" charset="-34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ส่งเข้ารับการบำบัดตามโครงการต่าง ๆ ที่จัดขึ้นโดยเน้นการเข้มงวดทางวินัย และเป็นการควบคุมกำกับมิให้แพร่ระบาดไปยังผู้อื่น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การแก้ไขให้เป็นไปในลักษณะปกปิดเพื่อให้เด็กสามารถได้รับการรักษาพร้อมกับการเรียนควบคู่ไปด้วย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ห้ามมิให้มีการไล่ออกจากโรงเรียน</a:t>
            </a:r>
          </a:p>
        </p:txBody>
      </p:sp>
      <p:pic>
        <p:nvPicPr>
          <p:cNvPr id="44035" name="Picture 6" descr="176032_DSC00018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88627"/>
            <a:ext cx="2590800" cy="170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9668144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4"/>
          <p:cNvSpPr>
            <a:spLocks noChangeArrowheads="1"/>
          </p:cNvSpPr>
          <p:nvPr/>
        </p:nvSpPr>
        <p:spPr bwMode="auto">
          <a:xfrm>
            <a:off x="251520" y="2276872"/>
            <a:ext cx="882015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dirty="0">
                <a:solidFill>
                  <a:srgbClr val="FF3399"/>
                </a:solidFill>
                <a:latin typeface="Arial" pitchFamily="34" charset="0"/>
                <a:cs typeface="Angsana New" pitchFamily="18" charset="-34"/>
              </a:rPr>
              <a:t>4.กลุ่มเสพ/ขาย</a:t>
            </a:r>
            <a:r>
              <a:rPr lang="th-TH" sz="3600" b="1" dirty="0">
                <a:solidFill>
                  <a:prstClr val="black"/>
                </a:solidFill>
                <a:latin typeface="Arial" pitchFamily="34" charset="0"/>
                <a:cs typeface="Angsana New" pitchFamily="18" charset="-34"/>
              </a:rPr>
              <a:t>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-      ฝ่ายการข่าวซักถามถึงแหล่งที่มาของ</a:t>
            </a:r>
            <a:r>
              <a:rPr lang="th-TH" sz="3200" dirty="0" err="1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ยาเสพติด</a:t>
            </a: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 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เชิญผู้ปกครองมาพบเพื่อแจ้งให้ทราบ 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มีการนำตัวไปบำบัดฟื้นฟู เข้าโครงการบำบัดฟื้นฟูติดตามพฤติกรรม</a:t>
            </a:r>
            <a:endParaRPr lang="th-TH" sz="3200" dirty="0">
              <a:solidFill>
                <a:srgbClr val="FFFF66"/>
              </a:solidFill>
              <a:latin typeface="Arial" pitchFamily="34" charset="0"/>
              <a:cs typeface="Angsana New" pitchFamily="18" charset="-34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หาข้อมูลเกี่ยวกับการจำหน่ายและการมั่วสุมต่างๆ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ประสานกับตำรวจประสานงานเพื่อดำเนินการปราบปรามต่อไป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th-TH" sz="3200" dirty="0">
                <a:solidFill>
                  <a:srgbClr val="FFFF66"/>
                </a:solidFill>
                <a:latin typeface="Arial" pitchFamily="34" charset="0"/>
                <a:cs typeface="Angsana New" pitchFamily="18" charset="-34"/>
              </a:rPr>
              <a:t>ติดตามพฤติกรรมที่บ้านและดำเนินกานสืบสวนปราบปรามจับกุมผู้จำหน่ายนอกโรงเรียนอย่างเด็ดขาด</a:t>
            </a:r>
          </a:p>
        </p:txBody>
      </p:sp>
      <p:pic>
        <p:nvPicPr>
          <p:cNvPr id="45059" name="Picture 6" descr="1238464170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45441"/>
            <a:ext cx="3528932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0539323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Angsana New"/>
      </a:majorFont>
      <a:minorFont>
        <a:latin typeface="Tahom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งานนำเสนอ1">
  <a:themeElements>
    <a:clrScheme name="งานนำเสนอ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งานนำเสนอ1">
      <a:majorFont>
        <a:latin typeface="Times New Roman"/>
        <a:ea typeface=""/>
        <a:cs typeface="Angsan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งานนำเสนอ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งานนำเสนอ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งานนำเสนอ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งานนำเสนอ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งานนำเสนอ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งานนำเสนอ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งานนำเสนอ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1487</Words>
  <Application>Microsoft Office PowerPoint</Application>
  <PresentationFormat>On-screen Show (4:3)</PresentationFormat>
  <Paragraphs>499</Paragraphs>
  <Slides>34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2_Ocean</vt:lpstr>
      <vt:lpstr>ชุดรูปแบบของ Office</vt:lpstr>
      <vt:lpstr>งานนำเสนอ1</vt:lpstr>
      <vt:lpstr>1_ชุดรูปแบบของ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Macair</dc:creator>
  <cp:lastModifiedBy>Macair</cp:lastModifiedBy>
  <cp:revision>3</cp:revision>
  <cp:lastPrinted>2015-07-16T01:58:32Z</cp:lastPrinted>
  <dcterms:created xsi:type="dcterms:W3CDTF">2015-07-16T01:51:36Z</dcterms:created>
  <dcterms:modified xsi:type="dcterms:W3CDTF">2015-07-16T02:45:56Z</dcterms:modified>
</cp:coreProperties>
</file>